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avi" ContentType="video/avi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9"/>
  </p:notesMasterIdLst>
  <p:sldIdLst>
    <p:sldId id="280" r:id="rId2"/>
    <p:sldId id="292" r:id="rId3"/>
    <p:sldId id="309" r:id="rId4"/>
    <p:sldId id="319" r:id="rId5"/>
    <p:sldId id="306" r:id="rId6"/>
    <p:sldId id="310" r:id="rId7"/>
    <p:sldId id="294" r:id="rId8"/>
    <p:sldId id="301" r:id="rId9"/>
    <p:sldId id="308" r:id="rId10"/>
    <p:sldId id="314" r:id="rId11"/>
    <p:sldId id="311" r:id="rId12"/>
    <p:sldId id="318" r:id="rId13"/>
    <p:sldId id="322" r:id="rId14"/>
    <p:sldId id="320" r:id="rId15"/>
    <p:sldId id="323" r:id="rId16"/>
    <p:sldId id="321" r:id="rId17"/>
    <p:sldId id="297" r:id="rId18"/>
  </p:sldIdLst>
  <p:sldSz cx="9906000" cy="6858000" type="A4"/>
  <p:notesSz cx="6858000" cy="9144000"/>
  <p:embeddedFontLst>
    <p:embeddedFont>
      <p:font typeface="맑은 고딕" panose="020B0503020000020004" pitchFamily="50" charset="-127"/>
      <p:regular r:id="rId20"/>
      <p:bold r:id="rId21"/>
    </p:embeddedFont>
    <p:embeddedFont>
      <p:font typeface="함초롬돋움" panose="02030504000101010101" pitchFamily="18" charset="-127"/>
      <p:regular r:id="rId22"/>
      <p:bold r:id="rId23"/>
    </p:embeddedFont>
    <p:embeddedFont>
      <p:font typeface="ＭＳ Ｐゴシック" panose="020B0600070205080204" pitchFamily="34" charset="-128"/>
      <p:regular r:id="rId24"/>
    </p:embeddedFont>
  </p:embeddedFontLst>
  <p:defaultTextStyle>
    <a:defPPr>
      <a:defRPr lang="ko-KR"/>
    </a:defPPr>
    <a:lvl1pPr marL="0" algn="l" defTabSz="107286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1pPr>
    <a:lvl2pPr marL="536433" algn="l" defTabSz="107286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2pPr>
    <a:lvl3pPr marL="1072866" algn="l" defTabSz="107286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3pPr>
    <a:lvl4pPr marL="1609298" algn="l" defTabSz="107286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4pPr>
    <a:lvl5pPr marL="2145731" algn="l" defTabSz="107286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5pPr>
    <a:lvl6pPr marL="2682164" algn="l" defTabSz="107286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6pPr>
    <a:lvl7pPr marL="3218597" algn="l" defTabSz="107286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7pPr>
    <a:lvl8pPr marL="3755029" algn="l" defTabSz="107286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8pPr>
    <a:lvl9pPr marL="4291462" algn="l" defTabSz="107286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AC564"/>
    <a:srgbClr val="28C673"/>
    <a:srgbClr val="B5B5B5"/>
    <a:srgbClr val="738AC8"/>
    <a:srgbClr val="E9DDC6"/>
    <a:srgbClr val="E9DDC1"/>
    <a:srgbClr val="85C8C5"/>
    <a:srgbClr val="FBFBFB"/>
    <a:srgbClr val="4238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443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-1704" y="-78"/>
      </p:cViewPr>
      <p:guideLst>
        <p:guide orient="horz" pos="2160"/>
        <p:guide pos="312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25" d="100"/>
          <a:sy n="125" d="100"/>
        </p:scale>
        <p:origin x="-4980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175B8C-DF90-4444-88E4-F1D95D87E965}" type="datetimeFigureOut">
              <a:rPr lang="ko-KR" altLang="en-US" smtClean="0"/>
              <a:pPr/>
              <a:t>2019-11-10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405DAE-064F-4E16-A6EA-40DBFA52F80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68084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72866" rtl="0" eaLnBrk="1" latinLnBrk="1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536433" algn="l" defTabSz="1072866" rtl="0" eaLnBrk="1" latinLnBrk="1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1072866" algn="l" defTabSz="1072866" rtl="0" eaLnBrk="1" latinLnBrk="1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609298" algn="l" defTabSz="1072866" rtl="0" eaLnBrk="1" latinLnBrk="1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2145731" algn="l" defTabSz="1072866" rtl="0" eaLnBrk="1" latinLnBrk="1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2682164" algn="l" defTabSz="1072866" rtl="0" eaLnBrk="1" latinLnBrk="1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3218597" algn="l" defTabSz="1072866" rtl="0" eaLnBrk="1" latinLnBrk="1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3755029" algn="l" defTabSz="1072866" rtl="0" eaLnBrk="1" latinLnBrk="1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4291462" algn="l" defTabSz="1072866" rtl="0" eaLnBrk="1" latinLnBrk="1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96114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gradFill>
          <a:gsLst>
            <a:gs pos="100000">
              <a:schemeClr val="tx1">
                <a:lumMod val="85000"/>
                <a:lumOff val="15000"/>
              </a:schemeClr>
            </a:gs>
            <a:gs pos="91000">
              <a:schemeClr val="tx1">
                <a:lumMod val="85000"/>
                <a:lumOff val="15000"/>
              </a:schemeClr>
            </a:gs>
            <a:gs pos="0">
              <a:schemeClr val="tx1">
                <a:lumMod val="75000"/>
                <a:lumOff val="2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A1C93-9B06-4276-BC97-0ADB2A4437DB}" type="datetime1">
              <a:rPr lang="ko-KR" altLang="en-US" smtClean="0"/>
              <a:t>2019-11-10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 flipH="1">
            <a:off x="6521450" y="6237313"/>
            <a:ext cx="147741" cy="484163"/>
          </a:xfrm>
          <a:prstGeom prst="rect">
            <a:avLst/>
          </a:prstGeom>
        </p:spPr>
        <p:txBody>
          <a:bodyPr lIns="107287" tIns="53643" rIns="107287" bIns="53643"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4" y="273049"/>
            <a:ext cx="3259006" cy="1162051"/>
          </a:xfrm>
        </p:spPr>
        <p:txBody>
          <a:bodyPr anchor="b"/>
          <a:lstStyle>
            <a:lvl1pPr algn="l">
              <a:defRPr sz="23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2971" y="273053"/>
            <a:ext cx="5537729" cy="5853113"/>
          </a:xfrm>
        </p:spPr>
        <p:txBody>
          <a:bodyPr/>
          <a:lstStyle>
            <a:lvl1pPr>
              <a:defRPr sz="3800"/>
            </a:lvl1pPr>
            <a:lvl2pPr>
              <a:defRPr sz="3300"/>
            </a:lvl2pPr>
            <a:lvl3pPr>
              <a:defRPr sz="2800"/>
            </a:lvl3pPr>
            <a:lvl4pPr>
              <a:defRPr sz="2300"/>
            </a:lvl4pPr>
            <a:lvl5pPr>
              <a:defRPr sz="23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95304" y="1435103"/>
            <a:ext cx="3259006" cy="4691063"/>
          </a:xfrm>
        </p:spPr>
        <p:txBody>
          <a:bodyPr/>
          <a:lstStyle>
            <a:lvl1pPr marL="0" indent="0">
              <a:buNone/>
              <a:defRPr sz="1600"/>
            </a:lvl1pPr>
            <a:lvl2pPr marL="536433" indent="0">
              <a:buNone/>
              <a:defRPr sz="1400"/>
            </a:lvl2pPr>
            <a:lvl3pPr marL="1072866" indent="0">
              <a:buNone/>
              <a:defRPr sz="1200"/>
            </a:lvl3pPr>
            <a:lvl4pPr marL="1609298" indent="0">
              <a:buNone/>
              <a:defRPr sz="1100"/>
            </a:lvl4pPr>
            <a:lvl5pPr marL="2145731" indent="0">
              <a:buNone/>
              <a:defRPr sz="1100"/>
            </a:lvl5pPr>
            <a:lvl6pPr marL="2682164" indent="0">
              <a:buNone/>
              <a:defRPr sz="1100"/>
            </a:lvl6pPr>
            <a:lvl7pPr marL="3218597" indent="0">
              <a:buNone/>
              <a:defRPr sz="1100"/>
            </a:lvl7pPr>
            <a:lvl8pPr marL="3755029" indent="0">
              <a:buNone/>
              <a:defRPr sz="1100"/>
            </a:lvl8pPr>
            <a:lvl9pPr marL="4291462" indent="0">
              <a:buNone/>
              <a:defRPr sz="11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ABF81-9823-4755-9B74-B9CC032432DE}" type="datetime1">
              <a:rPr lang="ko-KR" altLang="en-US" smtClean="0"/>
              <a:t>2019-11-10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 flipH="1">
            <a:off x="6521450" y="6237313"/>
            <a:ext cx="147741" cy="484163"/>
          </a:xfrm>
          <a:prstGeom prst="rect">
            <a:avLst/>
          </a:prstGeom>
        </p:spPr>
        <p:txBody>
          <a:bodyPr lIns="107287" tIns="53643" rIns="107287" bIns="53643"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9"/>
          </a:xfrm>
        </p:spPr>
        <p:txBody>
          <a:bodyPr anchor="b"/>
          <a:lstStyle>
            <a:lvl1pPr algn="l">
              <a:defRPr sz="23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/>
          <a:lstStyle>
            <a:lvl1pPr marL="0" indent="0">
              <a:buNone/>
              <a:defRPr sz="3800"/>
            </a:lvl1pPr>
            <a:lvl2pPr marL="536433" indent="0">
              <a:buNone/>
              <a:defRPr sz="3300"/>
            </a:lvl2pPr>
            <a:lvl3pPr marL="1072866" indent="0">
              <a:buNone/>
              <a:defRPr sz="2800"/>
            </a:lvl3pPr>
            <a:lvl4pPr marL="1609298" indent="0">
              <a:buNone/>
              <a:defRPr sz="2300"/>
            </a:lvl4pPr>
            <a:lvl5pPr marL="2145731" indent="0">
              <a:buNone/>
              <a:defRPr sz="2300"/>
            </a:lvl5pPr>
            <a:lvl6pPr marL="2682164" indent="0">
              <a:buNone/>
              <a:defRPr sz="2300"/>
            </a:lvl6pPr>
            <a:lvl7pPr marL="3218597" indent="0">
              <a:buNone/>
              <a:defRPr sz="2300"/>
            </a:lvl7pPr>
            <a:lvl8pPr marL="3755029" indent="0">
              <a:buNone/>
              <a:defRPr sz="2300"/>
            </a:lvl8pPr>
            <a:lvl9pPr marL="4291462" indent="0">
              <a:buNone/>
              <a:defRPr sz="23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645" y="5367339"/>
            <a:ext cx="5943600" cy="804863"/>
          </a:xfrm>
        </p:spPr>
        <p:txBody>
          <a:bodyPr/>
          <a:lstStyle>
            <a:lvl1pPr marL="0" indent="0">
              <a:buNone/>
              <a:defRPr sz="1600"/>
            </a:lvl1pPr>
            <a:lvl2pPr marL="536433" indent="0">
              <a:buNone/>
              <a:defRPr sz="1400"/>
            </a:lvl2pPr>
            <a:lvl3pPr marL="1072866" indent="0">
              <a:buNone/>
              <a:defRPr sz="1200"/>
            </a:lvl3pPr>
            <a:lvl4pPr marL="1609298" indent="0">
              <a:buNone/>
              <a:defRPr sz="1100"/>
            </a:lvl4pPr>
            <a:lvl5pPr marL="2145731" indent="0">
              <a:buNone/>
              <a:defRPr sz="1100"/>
            </a:lvl5pPr>
            <a:lvl6pPr marL="2682164" indent="0">
              <a:buNone/>
              <a:defRPr sz="1100"/>
            </a:lvl6pPr>
            <a:lvl7pPr marL="3218597" indent="0">
              <a:buNone/>
              <a:defRPr sz="1100"/>
            </a:lvl7pPr>
            <a:lvl8pPr marL="3755029" indent="0">
              <a:buNone/>
              <a:defRPr sz="1100"/>
            </a:lvl8pPr>
            <a:lvl9pPr marL="4291462" indent="0">
              <a:buNone/>
              <a:defRPr sz="11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58A5C5-A760-4665-A940-E20F510C69FE}" type="datetime1">
              <a:rPr lang="ko-KR" altLang="en-US" smtClean="0"/>
              <a:t>2019-11-10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 flipH="1">
            <a:off x="6521450" y="6237313"/>
            <a:ext cx="147741" cy="484163"/>
          </a:xfrm>
          <a:prstGeom prst="rect">
            <a:avLst/>
          </a:prstGeom>
        </p:spPr>
        <p:txBody>
          <a:bodyPr lIns="107287" tIns="53643" rIns="107287" bIns="53643"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EEF72-D11B-4B45-80B2-11F8785BC426}" type="datetime1">
              <a:rPr lang="ko-KR" altLang="en-US" smtClean="0"/>
              <a:t>2019-11-10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 flipH="1">
            <a:off x="6521450" y="6237313"/>
            <a:ext cx="147741" cy="484163"/>
          </a:xfrm>
          <a:prstGeom prst="rect">
            <a:avLst/>
          </a:prstGeom>
        </p:spPr>
        <p:txBody>
          <a:bodyPr lIns="107287" tIns="53643" rIns="107287" bIns="53643"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181850" y="274640"/>
            <a:ext cx="222885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95300" y="274640"/>
            <a:ext cx="652145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F6344-EBAA-4085-A258-559FF331E266}" type="datetime1">
              <a:rPr lang="ko-KR" altLang="en-US" smtClean="0"/>
              <a:t>2019-11-10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 flipH="1">
            <a:off x="6521450" y="6237313"/>
            <a:ext cx="147741" cy="484163"/>
          </a:xfrm>
          <a:prstGeom prst="rect">
            <a:avLst/>
          </a:prstGeom>
        </p:spPr>
        <p:txBody>
          <a:bodyPr lIns="107287" tIns="53643" rIns="107287" bIns="53643"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6B9918-E6BB-432D-A8F8-AC60DB3964CC}" type="datetime1">
              <a:rPr lang="ko-KR" altLang="en-US" smtClean="0"/>
              <a:pPr/>
              <a:t>2019-11-10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 flipH="1">
            <a:off x="6521450" y="6237313"/>
            <a:ext cx="147741" cy="484163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39228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bg>
      <p:bgPr>
        <a:gradFill>
          <a:gsLst>
            <a:gs pos="100000">
              <a:schemeClr val="accent5">
                <a:lumMod val="75000"/>
              </a:schemeClr>
            </a:gs>
            <a:gs pos="54000">
              <a:schemeClr val="accent5"/>
            </a:gs>
            <a:gs pos="0">
              <a:schemeClr val="accent5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32655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gradFill flip="none" rotWithShape="1">
          <a:gsLst>
            <a:gs pos="100000">
              <a:schemeClr val="bg1"/>
            </a:gs>
            <a:gs pos="38000">
              <a:schemeClr val="bg1">
                <a:lumMod val="95000"/>
              </a:schemeClr>
            </a:gs>
            <a:gs pos="0">
              <a:schemeClr val="bg1">
                <a:lumMod val="85000"/>
                <a:alpha val="64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39423" y="19578"/>
            <a:ext cx="9827154" cy="6782100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73000">
                <a:schemeClr val="bg1"/>
              </a:gs>
            </a:gsLst>
            <a:lin ang="16200000" scaled="1"/>
          </a:gradFill>
          <a:ln>
            <a:noFill/>
          </a:ln>
          <a:effectLst>
            <a:outerShdw blurRad="50800" dist="50800" dir="5400000" algn="t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액자 2"/>
          <p:cNvSpPr/>
          <p:nvPr userDrawn="1"/>
        </p:nvSpPr>
        <p:spPr>
          <a:xfrm>
            <a:off x="0" y="0"/>
            <a:ext cx="9906000" cy="6858000"/>
          </a:xfrm>
          <a:prstGeom prst="frame">
            <a:avLst>
              <a:gd name="adj1" fmla="val 833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910114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719765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95300" y="1600201"/>
            <a:ext cx="4375150" cy="4525963"/>
          </a:xfrm>
        </p:spPr>
        <p:txBody>
          <a:bodyPr/>
          <a:lstStyle>
            <a:lvl1pPr>
              <a:defRPr sz="3300"/>
            </a:lvl1pPr>
            <a:lvl2pPr>
              <a:defRPr sz="2800"/>
            </a:lvl2pPr>
            <a:lvl3pPr>
              <a:defRPr sz="23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35550" y="1600201"/>
            <a:ext cx="4375150" cy="4525963"/>
          </a:xfrm>
        </p:spPr>
        <p:txBody>
          <a:bodyPr/>
          <a:lstStyle>
            <a:lvl1pPr>
              <a:defRPr sz="3300"/>
            </a:lvl1pPr>
            <a:lvl2pPr>
              <a:defRPr sz="2800"/>
            </a:lvl2pPr>
            <a:lvl3pPr>
              <a:defRPr sz="23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090FF6-59C0-4879-B026-626A45E9659E}" type="datetime1">
              <a:rPr lang="ko-KR" altLang="en-US" smtClean="0"/>
              <a:t>2019-11-10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 flipH="1">
            <a:off x="6521450" y="6237313"/>
            <a:ext cx="147741" cy="484163"/>
          </a:xfrm>
          <a:prstGeom prst="rect">
            <a:avLst/>
          </a:prstGeom>
        </p:spPr>
        <p:txBody>
          <a:bodyPr lIns="107287" tIns="53643" rIns="107287" bIns="53643"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3"/>
          </a:xfrm>
        </p:spPr>
        <p:txBody>
          <a:bodyPr anchor="b"/>
          <a:lstStyle>
            <a:lvl1pPr marL="0" indent="0">
              <a:buNone/>
              <a:defRPr sz="2800" b="1"/>
            </a:lvl1pPr>
            <a:lvl2pPr marL="536433" indent="0">
              <a:buNone/>
              <a:defRPr sz="2300" b="1"/>
            </a:lvl2pPr>
            <a:lvl3pPr marL="1072866" indent="0">
              <a:buNone/>
              <a:defRPr sz="2100" b="1"/>
            </a:lvl3pPr>
            <a:lvl4pPr marL="1609298" indent="0">
              <a:buNone/>
              <a:defRPr sz="1900" b="1"/>
            </a:lvl4pPr>
            <a:lvl5pPr marL="2145731" indent="0">
              <a:buNone/>
              <a:defRPr sz="1900" b="1"/>
            </a:lvl5pPr>
            <a:lvl6pPr marL="2682164" indent="0">
              <a:buNone/>
              <a:defRPr sz="1900" b="1"/>
            </a:lvl6pPr>
            <a:lvl7pPr marL="3218597" indent="0">
              <a:buNone/>
              <a:defRPr sz="1900" b="1"/>
            </a:lvl7pPr>
            <a:lvl8pPr marL="3755029" indent="0">
              <a:buNone/>
              <a:defRPr sz="1900" b="1"/>
            </a:lvl8pPr>
            <a:lvl9pPr marL="4291462" indent="0">
              <a:buNone/>
              <a:defRPr sz="19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</p:spPr>
        <p:txBody>
          <a:bodyPr/>
          <a:lstStyle>
            <a:lvl1pPr>
              <a:defRPr sz="2800"/>
            </a:lvl1pPr>
            <a:lvl2pPr>
              <a:defRPr sz="2300"/>
            </a:lvl2pPr>
            <a:lvl3pPr>
              <a:defRPr sz="21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32114" y="1535113"/>
            <a:ext cx="4378590" cy="639763"/>
          </a:xfrm>
        </p:spPr>
        <p:txBody>
          <a:bodyPr anchor="b"/>
          <a:lstStyle>
            <a:lvl1pPr marL="0" indent="0">
              <a:buNone/>
              <a:defRPr sz="2800" b="1"/>
            </a:lvl1pPr>
            <a:lvl2pPr marL="536433" indent="0">
              <a:buNone/>
              <a:defRPr sz="2300" b="1"/>
            </a:lvl2pPr>
            <a:lvl3pPr marL="1072866" indent="0">
              <a:buNone/>
              <a:defRPr sz="2100" b="1"/>
            </a:lvl3pPr>
            <a:lvl4pPr marL="1609298" indent="0">
              <a:buNone/>
              <a:defRPr sz="1900" b="1"/>
            </a:lvl4pPr>
            <a:lvl5pPr marL="2145731" indent="0">
              <a:buNone/>
              <a:defRPr sz="1900" b="1"/>
            </a:lvl5pPr>
            <a:lvl6pPr marL="2682164" indent="0">
              <a:buNone/>
              <a:defRPr sz="1900" b="1"/>
            </a:lvl6pPr>
            <a:lvl7pPr marL="3218597" indent="0">
              <a:buNone/>
              <a:defRPr sz="1900" b="1"/>
            </a:lvl7pPr>
            <a:lvl8pPr marL="3755029" indent="0">
              <a:buNone/>
              <a:defRPr sz="1900" b="1"/>
            </a:lvl8pPr>
            <a:lvl9pPr marL="4291462" indent="0">
              <a:buNone/>
              <a:defRPr sz="19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32114" y="2174875"/>
            <a:ext cx="4378590" cy="3951288"/>
          </a:xfrm>
        </p:spPr>
        <p:txBody>
          <a:bodyPr/>
          <a:lstStyle>
            <a:lvl1pPr>
              <a:defRPr sz="2800"/>
            </a:lvl1pPr>
            <a:lvl2pPr>
              <a:defRPr sz="2300"/>
            </a:lvl2pPr>
            <a:lvl3pPr>
              <a:defRPr sz="21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96B71F-E5F5-4A0E-890A-E016AAB339A5}" type="datetime1">
              <a:rPr lang="ko-KR" altLang="en-US" smtClean="0"/>
              <a:t>2019-11-10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 flipH="1">
            <a:off x="6521450" y="6237313"/>
            <a:ext cx="147741" cy="484163"/>
          </a:xfrm>
          <a:prstGeom prst="rect">
            <a:avLst/>
          </a:prstGeom>
        </p:spPr>
        <p:txBody>
          <a:bodyPr lIns="107287" tIns="53643" rIns="107287" bIns="53643"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021B9-18A6-4AF5-A374-48BE1ECA2072}" type="datetime1">
              <a:rPr lang="ko-KR" altLang="en-US" smtClean="0"/>
              <a:t>2019-11-10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 flipH="1">
            <a:off x="6521450" y="6237313"/>
            <a:ext cx="147741" cy="484163"/>
          </a:xfrm>
          <a:prstGeom prst="rect">
            <a:avLst/>
          </a:prstGeom>
        </p:spPr>
        <p:txBody>
          <a:bodyPr lIns="107287" tIns="53643" rIns="107287" bIns="53643"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95300" y="274639"/>
            <a:ext cx="8915400" cy="1143000"/>
          </a:xfrm>
          <a:prstGeom prst="rect">
            <a:avLst/>
          </a:prstGeom>
        </p:spPr>
        <p:txBody>
          <a:bodyPr vert="horz" lIns="107287" tIns="53643" rIns="107287" bIns="53643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600201"/>
            <a:ext cx="8915400" cy="4525963"/>
          </a:xfrm>
          <a:prstGeom prst="rect">
            <a:avLst/>
          </a:prstGeom>
        </p:spPr>
        <p:txBody>
          <a:bodyPr vert="horz" lIns="107287" tIns="53643" rIns="107287" bIns="53643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95300" y="6356352"/>
            <a:ext cx="2311400" cy="365125"/>
          </a:xfrm>
          <a:prstGeom prst="rect">
            <a:avLst/>
          </a:prstGeom>
        </p:spPr>
        <p:txBody>
          <a:bodyPr vert="horz" lIns="107287" tIns="53643" rIns="107287" bIns="53643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8E556582-29A5-4912-BEA1-BEA54FAD3E1C}" type="datetime1">
              <a:rPr lang="ko-KR" altLang="en-US" smtClean="0"/>
              <a:pPr/>
              <a:t>2019-11-10</a:t>
            </a:fld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215251" y="0"/>
            <a:ext cx="2542540" cy="365125"/>
          </a:xfrm>
          <a:prstGeom prst="rect">
            <a:avLst/>
          </a:prstGeom>
        </p:spPr>
        <p:txBody>
          <a:bodyPr vert="horz" lIns="107287" tIns="53643" rIns="107287" bIns="53643" rtlCol="0" anchor="ctr"/>
          <a:lstStyle>
            <a:lvl1pPr algn="r">
              <a:defRPr sz="14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  <p:sldLayoutId id="2147483650" r:id="rId3"/>
    <p:sldLayoutId id="2147483651" r:id="rId4"/>
    <p:sldLayoutId id="2147483660" r:id="rId5"/>
    <p:sldLayoutId id="214748366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3" r:id="rId15"/>
  </p:sldLayoutIdLst>
  <p:hf hdr="0" ftr="0" dt="0"/>
  <p:txStyles>
    <p:titleStyle>
      <a:lvl1pPr algn="ctr" defTabSz="1072866" rtl="0" eaLnBrk="1" latinLnBrk="1" hangingPunct="1">
        <a:spcBef>
          <a:spcPct val="0"/>
        </a:spcBef>
        <a:buNone/>
        <a:defRPr sz="5200" kern="1200" spc="-176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402325" indent="-402325" algn="l" defTabSz="1072866" rtl="0" eaLnBrk="1" latinLnBrk="1" hangingPunct="1">
        <a:spcBef>
          <a:spcPct val="20000"/>
        </a:spcBef>
        <a:buFont typeface="Arial" pitchFamily="34" charset="0"/>
        <a:buChar char="•"/>
        <a:defRPr sz="3800" kern="1200" spc="-117" baseline="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871703" indent="-335270" algn="l" defTabSz="1072866" rtl="0" eaLnBrk="1" latinLnBrk="1" hangingPunct="1">
        <a:spcBef>
          <a:spcPct val="20000"/>
        </a:spcBef>
        <a:buFont typeface="Arial" pitchFamily="34" charset="0"/>
        <a:buChar char="–"/>
        <a:defRPr sz="3300" kern="1200" spc="-117" baseline="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1341082" indent="-268216" algn="l" defTabSz="1072866" rtl="0" eaLnBrk="1" latinLnBrk="1" hangingPunct="1">
        <a:spcBef>
          <a:spcPct val="20000"/>
        </a:spcBef>
        <a:buFont typeface="Arial" pitchFamily="34" charset="0"/>
        <a:buChar char="•"/>
        <a:defRPr sz="2800" kern="1200" spc="-117" baseline="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877515" indent="-268216" algn="l" defTabSz="1072866" rtl="0" eaLnBrk="1" latinLnBrk="1" hangingPunct="1">
        <a:spcBef>
          <a:spcPct val="20000"/>
        </a:spcBef>
        <a:buFont typeface="Arial" pitchFamily="34" charset="0"/>
        <a:buChar char="–"/>
        <a:defRPr sz="2300" kern="1200" spc="-117" baseline="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2413947" indent="-268216" algn="l" defTabSz="1072866" rtl="0" eaLnBrk="1" latinLnBrk="1" hangingPunct="1">
        <a:spcBef>
          <a:spcPct val="20000"/>
        </a:spcBef>
        <a:buFont typeface="Arial" pitchFamily="34" charset="0"/>
        <a:buChar char="»"/>
        <a:defRPr sz="2300" kern="1200" spc="-117" baseline="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950380" indent="-268216" algn="l" defTabSz="1072866" rtl="0" eaLnBrk="1" latinLnBrk="1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6pPr>
      <a:lvl7pPr marL="3486813" indent="-268216" algn="l" defTabSz="1072866" rtl="0" eaLnBrk="1" latinLnBrk="1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7pPr>
      <a:lvl8pPr marL="4023246" indent="-268216" algn="l" defTabSz="1072866" rtl="0" eaLnBrk="1" latinLnBrk="1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8pPr>
      <a:lvl9pPr marL="4559678" indent="-268216" algn="l" defTabSz="1072866" rtl="0" eaLnBrk="1" latinLnBrk="1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07286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36433" algn="l" defTabSz="107286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72866" algn="l" defTabSz="107286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09298" algn="l" defTabSz="107286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145731" algn="l" defTabSz="107286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682164" algn="l" defTabSz="107286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218597" algn="l" defTabSz="107286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755029" algn="l" defTabSz="107286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291462" algn="l" defTabSz="107286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avi"/><Relationship Id="rId1" Type="http://schemas.microsoft.com/office/2007/relationships/media" Target="../media/media2.avi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69132">
              <a:schemeClr val="bg1"/>
            </a:gs>
            <a:gs pos="84000">
              <a:schemeClr val="bg1">
                <a:lumMod val="95000"/>
              </a:schemeClr>
            </a:gs>
            <a:gs pos="100000">
              <a:schemeClr val="bg1">
                <a:lumMod val="85000"/>
                <a:alpha val="64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>
            <a:off x="-208379" y="-436087"/>
            <a:ext cx="4977262" cy="4977262"/>
            <a:chOff x="-243311" y="-501499"/>
            <a:chExt cx="6022487" cy="6022487"/>
          </a:xfrm>
        </p:grpSpPr>
        <p:sp>
          <p:nvSpPr>
            <p:cNvPr id="2" name="직사각형 1"/>
            <p:cNvSpPr/>
            <p:nvPr/>
          </p:nvSpPr>
          <p:spPr>
            <a:xfrm rot="20333980">
              <a:off x="-243311" y="1028884"/>
              <a:ext cx="6022487" cy="4471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직사각형 2"/>
            <p:cNvSpPr/>
            <p:nvPr/>
          </p:nvSpPr>
          <p:spPr>
            <a:xfrm rot="18164072">
              <a:off x="-1451676" y="2487389"/>
              <a:ext cx="6022487" cy="4471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1567518" y="1968724"/>
            <a:ext cx="6018270" cy="1845911"/>
            <a:chOff x="381214" y="2693112"/>
            <a:chExt cx="4859818" cy="1544141"/>
          </a:xfrm>
        </p:grpSpPr>
        <p:sp>
          <p:nvSpPr>
            <p:cNvPr id="5" name="TextBox 4"/>
            <p:cNvSpPr txBox="1"/>
            <p:nvPr/>
          </p:nvSpPr>
          <p:spPr>
            <a:xfrm>
              <a:off x="381214" y="4030772"/>
              <a:ext cx="2964329" cy="206481"/>
            </a:xfrm>
            <a:prstGeom prst="rect">
              <a:avLst/>
            </a:prstGeom>
          </p:spPr>
          <p:txBody>
            <a:bodyPr wrap="square" lIns="107287" tIns="53643" rIns="107287" bIns="53643" rtlCol="0">
              <a:spAutoFit/>
            </a:bodyPr>
            <a:lstStyle/>
            <a:p>
              <a:r>
                <a:rPr lang="en-US" altLang="ko-KR" sz="900" b="1" spc="30" dirty="0">
                  <a:gradFill flip="none" rotWithShape="1">
                    <a:gsLst>
                      <a:gs pos="0">
                        <a:schemeClr val="bg1">
                          <a:lumMod val="75000"/>
                          <a:shade val="67500"/>
                          <a:satMod val="115000"/>
                        </a:schemeClr>
                      </a:gs>
                      <a:gs pos="100000">
                        <a:schemeClr val="bg1">
                          <a:lumMod val="65000"/>
                        </a:schemeClr>
                      </a:gs>
                    </a:gsLst>
                    <a:lin ang="5400000" scaled="1"/>
                    <a:tileRect/>
                  </a:gra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Date- 2019 . 11. 12</a:t>
              </a:r>
              <a:endParaRPr lang="ko-KR" altLang="en-US" sz="900" b="1" spc="30" dirty="0">
                <a:gradFill flip="none" rotWithShape="1">
                  <a:gsLst>
                    <a:gs pos="0">
                      <a:schemeClr val="bg1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1"/>
                  <a:tileRect/>
                </a:gra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81214" y="2693112"/>
              <a:ext cx="4859818" cy="708530"/>
            </a:xfrm>
            <a:prstGeom prst="rect">
              <a:avLst/>
            </a:prstGeom>
            <a:noFill/>
          </p:spPr>
          <p:txBody>
            <a:bodyPr wrap="square" lIns="107287" tIns="53643" rIns="107287" bIns="53643" rtlCol="0">
              <a:spAutoFit/>
            </a:bodyPr>
            <a:lstStyle/>
            <a:p>
              <a:r>
                <a:rPr lang="en-US" altLang="ko-KR" sz="2400" b="1" spc="-150" dirty="0">
                  <a:ln w="3175">
                    <a:noFill/>
                  </a:ln>
                  <a:gradFill>
                    <a:gsLst>
                      <a:gs pos="0">
                        <a:schemeClr val="accent5"/>
                      </a:gs>
                      <a:gs pos="100000">
                        <a:schemeClr val="accent5"/>
                      </a:gs>
                    </a:gsLst>
                    <a:lin ang="16200000" scaled="1"/>
                  </a:gra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Node </a:t>
              </a:r>
              <a:r>
                <a:rPr lang="en-US" altLang="ko-KR" sz="2400" b="1" spc="-150" dirty="0" err="1">
                  <a:ln w="3175">
                    <a:noFill/>
                  </a:ln>
                  <a:gradFill>
                    <a:gsLst>
                      <a:gs pos="0">
                        <a:schemeClr val="accent5"/>
                      </a:gs>
                      <a:gs pos="100000">
                        <a:schemeClr val="accent5"/>
                      </a:gs>
                    </a:gsLst>
                    <a:lin ang="16200000" scaled="1"/>
                  </a:gra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js</a:t>
              </a:r>
              <a:r>
                <a:rPr lang="en-US" altLang="ko-KR" sz="2400" b="1" spc="-150" dirty="0">
                  <a:ln w="3175">
                    <a:noFill/>
                  </a:ln>
                  <a:gradFill>
                    <a:gsLst>
                      <a:gs pos="0">
                        <a:schemeClr val="accent5"/>
                      </a:gs>
                      <a:gs pos="100000">
                        <a:schemeClr val="accent5"/>
                      </a:gs>
                    </a:gsLst>
                    <a:lin ang="16200000" scaled="1"/>
                  </a:gra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, MySQL</a:t>
              </a:r>
              <a:r>
                <a:rPr lang="ko-KR" altLang="en-US" sz="2400" b="1" spc="-150" dirty="0">
                  <a:ln w="3175">
                    <a:noFill/>
                  </a:ln>
                  <a:gradFill>
                    <a:gsLst>
                      <a:gs pos="0">
                        <a:schemeClr val="accent5"/>
                      </a:gs>
                      <a:gs pos="100000">
                        <a:schemeClr val="accent5"/>
                      </a:gs>
                    </a:gsLst>
                    <a:lin ang="16200000" scaled="1"/>
                  </a:gra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을 이용한</a:t>
              </a:r>
              <a:endParaRPr lang="en-US" altLang="ko-KR" sz="2400" b="1" spc="-150" dirty="0">
                <a:ln w="3175">
                  <a:noFill/>
                </a:ln>
                <a:gradFill>
                  <a:gsLst>
                    <a:gs pos="0">
                      <a:schemeClr val="accent5"/>
                    </a:gs>
                    <a:gs pos="100000">
                      <a:schemeClr val="accent5"/>
                    </a:gs>
                  </a:gsLst>
                  <a:lin ang="16200000" scaled="1"/>
                </a:gra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  <a:p>
              <a:r>
                <a:rPr lang="ko-KR" altLang="en-US" sz="2400" b="1" spc="-150" dirty="0">
                  <a:ln w="3175">
                    <a:noFill/>
                  </a:ln>
                  <a:gradFill>
                    <a:gsLst>
                      <a:gs pos="0">
                        <a:schemeClr val="accent5"/>
                      </a:gs>
                      <a:gs pos="100000">
                        <a:schemeClr val="accent5"/>
                      </a:gs>
                    </a:gsLst>
                    <a:lin ang="16200000" scaled="1"/>
                  </a:gra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서버 기반 요리 레시피 제공 앱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81214" y="3744977"/>
              <a:ext cx="3537882" cy="245100"/>
            </a:xfrm>
            <a:prstGeom prst="rect">
              <a:avLst/>
            </a:prstGeom>
            <a:noFill/>
          </p:spPr>
          <p:txBody>
            <a:bodyPr wrap="square" lIns="107287" tIns="53643" rIns="107287" bIns="53643" rtlCol="0">
              <a:spAutoFit/>
            </a:bodyPr>
            <a:lstStyle/>
            <a:p>
              <a:pPr defTabSz="914400">
                <a:spcBef>
                  <a:spcPct val="0"/>
                </a:spcBef>
              </a:pPr>
              <a:r>
                <a:rPr lang="en-US" altLang="ko-KR" sz="1200" b="1" dirty="0">
                  <a:gradFill flip="none" rotWithShape="1">
                    <a:gsLst>
                      <a:gs pos="0">
                        <a:schemeClr val="tx1">
                          <a:lumMod val="65000"/>
                          <a:lumOff val="35000"/>
                        </a:schemeClr>
                      </a:gs>
                      <a:gs pos="100000">
                        <a:schemeClr val="tx1">
                          <a:lumMod val="50000"/>
                          <a:lumOff val="50000"/>
                          <a:shade val="100000"/>
                          <a:satMod val="115000"/>
                        </a:schemeClr>
                      </a:gs>
                    </a:gsLst>
                    <a:lin ang="16200000" scaled="1"/>
                    <a:tileRect/>
                  </a:gra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2019</a:t>
              </a:r>
              <a:r>
                <a:rPr lang="ko-KR" altLang="en-US" sz="1200" b="1" dirty="0">
                  <a:gradFill flip="none" rotWithShape="1">
                    <a:gsLst>
                      <a:gs pos="0">
                        <a:schemeClr val="tx1">
                          <a:lumMod val="65000"/>
                          <a:lumOff val="35000"/>
                        </a:schemeClr>
                      </a:gs>
                      <a:gs pos="100000">
                        <a:schemeClr val="tx1">
                          <a:lumMod val="50000"/>
                          <a:lumOff val="50000"/>
                          <a:shade val="100000"/>
                          <a:satMod val="115000"/>
                        </a:schemeClr>
                      </a:gs>
                    </a:gsLst>
                    <a:lin ang="16200000" scaled="1"/>
                    <a:tileRect/>
                  </a:gra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 종합 프로젝트 </a:t>
              </a:r>
              <a:r>
                <a:rPr lang="ko-KR" altLang="en-US" sz="1200" b="1" dirty="0" err="1">
                  <a:gradFill flip="none" rotWithShape="1">
                    <a:gsLst>
                      <a:gs pos="0">
                        <a:schemeClr val="tx1">
                          <a:lumMod val="65000"/>
                          <a:lumOff val="35000"/>
                        </a:schemeClr>
                      </a:gs>
                      <a:gs pos="100000">
                        <a:schemeClr val="tx1">
                          <a:lumMod val="50000"/>
                          <a:lumOff val="50000"/>
                          <a:shade val="100000"/>
                          <a:satMod val="115000"/>
                        </a:schemeClr>
                      </a:gs>
                    </a:gsLst>
                    <a:lin ang="16200000" scaled="1"/>
                    <a:tileRect/>
                  </a:gra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평가회</a:t>
              </a:r>
              <a:endParaRPr lang="en-US" altLang="ko-KR" sz="1200" b="1" dirty="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50000"/>
                        <a:lumOff val="50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632AE567-0528-4CB2-8ABB-F324AC84AF46}"/>
              </a:ext>
            </a:extLst>
          </p:cNvPr>
          <p:cNvSpPr txBox="1"/>
          <p:nvPr/>
        </p:nvSpPr>
        <p:spPr>
          <a:xfrm>
            <a:off x="4953000" y="5340838"/>
            <a:ext cx="3931702" cy="662332"/>
          </a:xfrm>
          <a:prstGeom prst="rect">
            <a:avLst/>
          </a:prstGeom>
          <a:noFill/>
        </p:spPr>
        <p:txBody>
          <a:bodyPr wrap="square" lIns="107287" tIns="53643" rIns="107287" bIns="53643" rtlCol="0">
            <a:spAutoFit/>
          </a:bodyPr>
          <a:lstStyle/>
          <a:p>
            <a:pPr algn="r" defTabSz="914400">
              <a:spcBef>
                <a:spcPct val="0"/>
              </a:spcBef>
            </a:pPr>
            <a:r>
              <a:rPr lang="ko-KR" altLang="en-US" sz="1200" b="1" dirty="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50000"/>
                        <a:lumOff val="50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팀장 </a:t>
            </a:r>
            <a:r>
              <a:rPr lang="en-US" altLang="ko-KR" sz="1200" b="1" dirty="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50000"/>
                        <a:lumOff val="50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 201533745 </a:t>
            </a:r>
            <a:r>
              <a:rPr lang="ko-KR" altLang="en-US" sz="1200" b="1" dirty="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50000"/>
                        <a:lumOff val="50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문선일</a:t>
            </a:r>
            <a:endParaRPr lang="en-US" altLang="ko-KR" sz="1200" b="1" dirty="0">
              <a:gradFill flip="none" rotWithShape="1">
                <a:gsLst>
                  <a:gs pos="0">
                    <a:schemeClr val="tx1">
                      <a:lumMod val="65000"/>
                      <a:lumOff val="35000"/>
                    </a:schemeClr>
                  </a:gs>
                  <a:gs pos="100000">
                    <a:schemeClr val="tx1">
                      <a:lumMod val="50000"/>
                      <a:lumOff val="50000"/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r" defTabSz="914400">
              <a:spcBef>
                <a:spcPct val="0"/>
              </a:spcBef>
            </a:pPr>
            <a:r>
              <a:rPr lang="ko-KR" altLang="en-US" sz="1200" b="1" dirty="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50000"/>
                        <a:lumOff val="50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팀원 </a:t>
            </a:r>
            <a:r>
              <a:rPr lang="en-US" altLang="ko-KR" sz="1200" b="1" dirty="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50000"/>
                        <a:lumOff val="50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 201533740 </a:t>
            </a:r>
            <a:r>
              <a:rPr lang="ko-KR" altLang="en-US" sz="1200" b="1" dirty="0" err="1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50000"/>
                        <a:lumOff val="50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노지홍</a:t>
            </a:r>
            <a:endParaRPr lang="en-US" altLang="ko-KR" sz="1200" b="1" dirty="0">
              <a:gradFill flip="none" rotWithShape="1">
                <a:gsLst>
                  <a:gs pos="0">
                    <a:schemeClr val="tx1">
                      <a:lumMod val="65000"/>
                      <a:lumOff val="35000"/>
                    </a:schemeClr>
                  </a:gs>
                  <a:gs pos="100000">
                    <a:schemeClr val="tx1">
                      <a:lumMod val="50000"/>
                      <a:lumOff val="50000"/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r" defTabSz="914400">
              <a:spcBef>
                <a:spcPct val="0"/>
              </a:spcBef>
            </a:pPr>
            <a:r>
              <a:rPr lang="en-US" altLang="ko-KR" sz="1200" b="1" dirty="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50000"/>
                        <a:lumOff val="50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201534053 </a:t>
            </a:r>
            <a:r>
              <a:rPr lang="ko-KR" altLang="en-US" sz="1200" b="1" dirty="0" err="1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50000"/>
                        <a:lumOff val="50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노권영</a:t>
            </a:r>
            <a:endParaRPr lang="en-US" altLang="ko-KR" sz="1200" b="1" dirty="0">
              <a:gradFill flip="none" rotWithShape="1">
                <a:gsLst>
                  <a:gs pos="0">
                    <a:schemeClr val="tx1">
                      <a:lumMod val="65000"/>
                      <a:lumOff val="35000"/>
                    </a:schemeClr>
                  </a:gs>
                  <a:gs pos="100000">
                    <a:schemeClr val="tx1">
                      <a:lumMod val="50000"/>
                      <a:lumOff val="50000"/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8E461C9B-FB98-4894-AF5C-576A948307A6}"/>
              </a:ext>
            </a:extLst>
          </p:cNvPr>
          <p:cNvSpPr txBox="1"/>
          <p:nvPr/>
        </p:nvSpPr>
        <p:spPr>
          <a:xfrm>
            <a:off x="4953000" y="4408614"/>
            <a:ext cx="3931702" cy="293000"/>
          </a:xfrm>
          <a:prstGeom prst="rect">
            <a:avLst/>
          </a:prstGeom>
          <a:noFill/>
        </p:spPr>
        <p:txBody>
          <a:bodyPr wrap="square" lIns="107287" tIns="53643" rIns="107287" bIns="53643" rtlCol="0">
            <a:spAutoFit/>
          </a:bodyPr>
          <a:lstStyle/>
          <a:p>
            <a:pPr algn="r" defTabSz="914400">
              <a:spcBef>
                <a:spcPct val="0"/>
              </a:spcBef>
            </a:pPr>
            <a:r>
              <a:rPr lang="ko-KR" altLang="en-US" sz="1200" b="1" dirty="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50000"/>
                        <a:lumOff val="50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지도 교수 </a:t>
            </a:r>
            <a:r>
              <a:rPr lang="en-US" altLang="ko-KR" sz="1200" b="1" dirty="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50000"/>
                        <a:lumOff val="50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 </a:t>
            </a:r>
            <a:r>
              <a:rPr lang="ko-KR" altLang="en-US" sz="1200" b="1" dirty="0" err="1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50000"/>
                        <a:lumOff val="50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박양재</a:t>
            </a:r>
            <a:r>
              <a:rPr lang="ko-KR" altLang="en-US" sz="1200" b="1" dirty="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50000"/>
                        <a:lumOff val="50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교수님</a:t>
            </a:r>
            <a:endParaRPr lang="en-US" altLang="ko-KR" sz="1200" b="1" dirty="0">
              <a:gradFill flip="none" rotWithShape="1">
                <a:gsLst>
                  <a:gs pos="0">
                    <a:schemeClr val="tx1">
                      <a:lumMod val="65000"/>
                      <a:lumOff val="35000"/>
                    </a:schemeClr>
                  </a:gs>
                  <a:gs pos="100000">
                    <a:schemeClr val="tx1">
                      <a:lumMod val="50000"/>
                      <a:lumOff val="50000"/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xmlns="" id="{F3479E97-C5FA-4D8D-9C21-DBA192436D46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97156" y="259276"/>
            <a:ext cx="2149026" cy="708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983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-25400" y="6657975"/>
            <a:ext cx="9972000" cy="2095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제목 1">
            <a:extLst>
              <a:ext uri="{FF2B5EF4-FFF2-40B4-BE49-F238E27FC236}">
                <a16:creationId xmlns:a16="http://schemas.microsoft.com/office/drawing/2014/main" xmlns="" id="{98894601-B3A2-4276-95E4-62ED2150A24E}"/>
              </a:ext>
            </a:extLst>
          </p:cNvPr>
          <p:cNvSpPr txBox="1">
            <a:spLocks/>
          </p:cNvSpPr>
          <p:nvPr/>
        </p:nvSpPr>
        <p:spPr>
          <a:xfrm>
            <a:off x="197621" y="123073"/>
            <a:ext cx="4919128" cy="54015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ko-KR" altLang="en-US" sz="2000" b="1" spc="-100" dirty="0">
                <a:solidFill>
                  <a:schemeClr val="accent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메뉴 구조도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xmlns="" id="{0C26D9F7-AB2C-49F2-87B9-98BC500D6CC1}"/>
              </a:ext>
            </a:extLst>
          </p:cNvPr>
          <p:cNvSpPr/>
          <p:nvPr/>
        </p:nvSpPr>
        <p:spPr>
          <a:xfrm>
            <a:off x="313425" y="667191"/>
            <a:ext cx="5503715" cy="4774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49" name="_x243825264" descr="EMB00001e806fa8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798" y="888319"/>
            <a:ext cx="9113604" cy="5429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9806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/>
          <p:cNvSpPr txBox="1">
            <a:spLocks/>
          </p:cNvSpPr>
          <p:nvPr/>
        </p:nvSpPr>
        <p:spPr>
          <a:xfrm>
            <a:off x="197621" y="123073"/>
            <a:ext cx="4919128" cy="54015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ko-KR" sz="2000" b="1" spc="-100" dirty="0" err="1" smtClean="0">
                <a:solidFill>
                  <a:schemeClr val="accent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MySql</a:t>
            </a:r>
            <a:r>
              <a:rPr lang="en-US" altLang="ko-KR" sz="2000" b="1" spc="-100" dirty="0" smtClean="0">
                <a:solidFill>
                  <a:schemeClr val="accent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2000" b="1" spc="-100" dirty="0">
                <a:solidFill>
                  <a:schemeClr val="accent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DB</a:t>
            </a:r>
            <a:r>
              <a:rPr lang="ko-KR" altLang="en-US" sz="2000" b="1" spc="-100" dirty="0">
                <a:solidFill>
                  <a:schemeClr val="accent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구조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313425" y="667191"/>
            <a:ext cx="5503715" cy="4774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-25400" y="6657975"/>
            <a:ext cx="9972000" cy="2095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xmlns="" id="{08208F77-046B-478C-ACE0-2317CFC481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8845954"/>
              </p:ext>
            </p:extLst>
          </p:nvPr>
        </p:nvGraphicFramePr>
        <p:xfrm>
          <a:off x="895475" y="2399287"/>
          <a:ext cx="1744243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4243">
                  <a:extLst>
                    <a:ext uri="{9D8B030D-6E8A-4147-A177-3AD203B41FA5}">
                      <a16:colId xmlns:a16="http://schemas.microsoft.com/office/drawing/2014/main" xmlns="" val="116631078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users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506639440"/>
                  </a:ext>
                </a:extLst>
              </a:tr>
              <a:tr h="15801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err="1"/>
                        <a:t>usernum</a:t>
                      </a:r>
                      <a:r>
                        <a:rPr lang="en-US" altLang="ko-KR" sz="1100" baseline="0" dirty="0"/>
                        <a:t> INT PK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012567112"/>
                  </a:ext>
                </a:extLst>
              </a:tr>
              <a:tr h="15801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err="1"/>
                        <a:t>userid</a:t>
                      </a:r>
                      <a:r>
                        <a:rPr lang="en-US" altLang="ko-KR" sz="1100" dirty="0"/>
                        <a:t> VARCHAR(45) PK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333490151"/>
                  </a:ext>
                </a:extLst>
              </a:tr>
              <a:tr h="1580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password VARCHAR(45)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358873160"/>
                  </a:ext>
                </a:extLst>
              </a:tr>
              <a:tr h="1580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email VARCHAR(45)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769803981"/>
                  </a:ext>
                </a:extLst>
              </a:tr>
              <a:tr h="1580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favorite VARCHAR(45)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xmlns="" id="{08208F77-046B-478C-ACE0-2317CFC481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6477762"/>
              </p:ext>
            </p:extLst>
          </p:nvPr>
        </p:nvGraphicFramePr>
        <p:xfrm>
          <a:off x="3221399" y="1870294"/>
          <a:ext cx="2472487" cy="22746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72487">
                  <a:extLst>
                    <a:ext uri="{9D8B030D-6E8A-4147-A177-3AD203B41FA5}">
                      <a16:colId xmlns:a16="http://schemas.microsoft.com/office/drawing/2014/main" xmlns="" val="1166310788"/>
                    </a:ext>
                  </a:extLst>
                </a:gridCol>
              </a:tblGrid>
              <a:tr h="15748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menu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506639440"/>
                  </a:ext>
                </a:extLst>
              </a:tr>
              <a:tr h="19818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err="1"/>
                        <a:t>menunum</a:t>
                      </a:r>
                      <a:r>
                        <a:rPr lang="en-US" altLang="ko-KR" sz="1100" dirty="0"/>
                        <a:t> INT PK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012567112"/>
                  </a:ext>
                </a:extLst>
              </a:tr>
              <a:tr h="32642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aseline="0" dirty="0" err="1"/>
                        <a:t>menuname</a:t>
                      </a:r>
                      <a:r>
                        <a:rPr lang="en-US" altLang="ko-KR" sz="1100" baseline="0" dirty="0"/>
                        <a:t> VARCHAR(45)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333490151"/>
                  </a:ext>
                </a:extLst>
              </a:tr>
              <a:tr h="3264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category</a:t>
                      </a:r>
                      <a:r>
                        <a:rPr lang="en-US" altLang="ko-KR" sz="1100" baseline="0" dirty="0"/>
                        <a:t> VARCHAR(45)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358873160"/>
                  </a:ext>
                </a:extLst>
              </a:tr>
              <a:tr h="3264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/>
                        <a:t>recipenum</a:t>
                      </a:r>
                      <a:r>
                        <a:rPr lang="en-US" altLang="ko-KR" sz="1100" baseline="0" dirty="0"/>
                        <a:t> INT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27590733"/>
                  </a:ext>
                </a:extLst>
              </a:tr>
              <a:tr h="2417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difficulty INT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169686903"/>
                  </a:ext>
                </a:extLst>
              </a:tr>
              <a:tr h="2417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/>
                        <a:t>image VARCHAR(45)</a:t>
                      </a:r>
                      <a:endParaRPr lang="ko-KR" altLang="en-US" sz="11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2417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err="1"/>
                        <a:t>recipeexistence</a:t>
                      </a:r>
                      <a:r>
                        <a:rPr lang="en-US" altLang="ko-KR" sz="1100" b="0" baseline="0" dirty="0"/>
                        <a:t> CHAR</a:t>
                      </a:r>
                      <a:endParaRPr lang="ko-KR" altLang="en-US" sz="11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</a:tbl>
          </a:graphicData>
        </a:graphic>
      </p:graphicFrame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xmlns="" id="{08208F77-046B-478C-ACE0-2317CFC481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8759155"/>
              </p:ext>
            </p:extLst>
          </p:nvPr>
        </p:nvGraphicFramePr>
        <p:xfrm>
          <a:off x="6794442" y="1870294"/>
          <a:ext cx="2226296" cy="22604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26296">
                  <a:extLst>
                    <a:ext uri="{9D8B030D-6E8A-4147-A177-3AD203B41FA5}">
                      <a16:colId xmlns:a16="http://schemas.microsoft.com/office/drawing/2014/main" xmlns="" val="1166310788"/>
                    </a:ext>
                  </a:extLst>
                </a:gridCol>
              </a:tblGrid>
              <a:tr h="27925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recipe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506639440"/>
                  </a:ext>
                </a:extLst>
              </a:tr>
              <a:tr h="15801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err="1"/>
                        <a:t>menunum</a:t>
                      </a:r>
                      <a:r>
                        <a:rPr lang="en-US" altLang="ko-KR" sz="1100" baseline="0" dirty="0"/>
                        <a:t> INT PK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012567112"/>
                  </a:ext>
                </a:extLst>
              </a:tr>
              <a:tr h="15801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/>
                        <a:t>recipeorder1 VARCHAR(45) 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333490151"/>
                  </a:ext>
                </a:extLst>
              </a:tr>
              <a:tr h="1580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orderimage1 VARCHAR(45)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358873160"/>
                  </a:ext>
                </a:extLst>
              </a:tr>
              <a:tr h="1580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:</a:t>
                      </a:r>
                    </a:p>
                    <a:p>
                      <a:pPr algn="ctr" latinLnBrk="1"/>
                      <a:r>
                        <a:rPr lang="en-US" altLang="ko-KR" sz="1100" dirty="0"/>
                        <a:t>: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158010">
                <a:tc>
                  <a:txBody>
                    <a:bodyPr/>
                    <a:lstStyle/>
                    <a:p>
                      <a:pPr marL="0" marR="0" lvl="0" indent="0" algn="ctr" defTabSz="30804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/>
                        <a:t>recipeorder10 VARCHAR(45) 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158010">
                <a:tc>
                  <a:txBody>
                    <a:bodyPr/>
                    <a:lstStyle/>
                    <a:p>
                      <a:pPr marL="0" marR="0" indent="0" algn="ctr" defTabSz="308049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/>
                        <a:t>orderimage10 VARCHAR(45)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1580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 smtClean="0"/>
                        <a:t>meterial</a:t>
                      </a:r>
                      <a:r>
                        <a:rPr lang="en-US" altLang="ko-KR" sz="1100" baseline="0" dirty="0" smtClean="0"/>
                        <a:t> VARCHAR(45)</a:t>
                      </a:r>
                      <a:endParaRPr lang="ko-KR" altLang="en-US" sz="1100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30" name="직선 화살표 연결선 29"/>
          <p:cNvCxnSpPr/>
          <p:nvPr/>
        </p:nvCxnSpPr>
        <p:spPr>
          <a:xfrm flipH="1">
            <a:off x="5693886" y="2264744"/>
            <a:ext cx="1100556" cy="0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1" name="직사각형 30"/>
          <p:cNvSpPr/>
          <p:nvPr/>
        </p:nvSpPr>
        <p:spPr>
          <a:xfrm>
            <a:off x="5918446" y="1323212"/>
            <a:ext cx="651436" cy="88998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80000"/>
              </a:lnSpc>
              <a:spcBef>
                <a:spcPts val="5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1500" dirty="0"/>
              <a:t>FK</a:t>
            </a:r>
            <a:endParaRPr kumimoji="0" lang="ko-KR" altLang="en-US" sz="1500" b="0" i="0" u="none" strike="noStrike" cap="none" spc="0" normalizeH="0" baseline="0" dirty="0">
              <a:ln>
                <a:noFill/>
              </a:ln>
              <a:solidFill>
                <a:srgbClr val="333333"/>
              </a:solidFill>
              <a:effectLst/>
              <a:uFillTx/>
              <a:sym typeface="Helvetica Neue Thin"/>
            </a:endParaRPr>
          </a:p>
        </p:txBody>
      </p:sp>
    </p:spTree>
    <p:extLst>
      <p:ext uri="{BB962C8B-B14F-4D97-AF65-F5344CB8AC3E}">
        <p14:creationId xmlns:p14="http://schemas.microsoft.com/office/powerpoint/2010/main" val="2854780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/>
          <p:cNvSpPr txBox="1">
            <a:spLocks/>
          </p:cNvSpPr>
          <p:nvPr/>
        </p:nvSpPr>
        <p:spPr>
          <a:xfrm>
            <a:off x="382447" y="601008"/>
            <a:ext cx="2961911" cy="864096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ko-KR" altLang="en-US" sz="2000" b="1" spc="-100" dirty="0">
                <a:solidFill>
                  <a:schemeClr val="accent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결론</a:t>
            </a:r>
            <a:endParaRPr lang="en-US" altLang="ko-KR" sz="2000" b="1" spc="-100" dirty="0">
              <a:solidFill>
                <a:schemeClr val="accent5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98251" y="1469072"/>
            <a:ext cx="8892988" cy="3778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-25400" y="6657975"/>
            <a:ext cx="9972000" cy="2095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D119F2E6-8BA8-49A9-99A6-2D36D0372E18}"/>
              </a:ext>
            </a:extLst>
          </p:cNvPr>
          <p:cNvSpPr txBox="1"/>
          <p:nvPr/>
        </p:nvSpPr>
        <p:spPr>
          <a:xfrm>
            <a:off x="498251" y="1747807"/>
            <a:ext cx="8483413" cy="42165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개발 이유 </a:t>
            </a:r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</a:t>
            </a:r>
          </a:p>
          <a:p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1.</a:t>
            </a:r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배달 음식에 대한 </a:t>
            </a:r>
            <a:r>
              <a:rPr lang="ko-KR" altLang="en-US" sz="200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안전성 인식이 낮아짐</a:t>
            </a:r>
            <a:r>
              <a:rPr lang="en-US" altLang="ko-KR" sz="200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  <a:endParaRPr lang="en-US" altLang="ko-KR" sz="2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</a:t>
            </a:r>
            <a:r>
              <a:rPr lang="en-US" altLang="ko-KR" sz="200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  <a:r>
              <a:rPr lang="ko-KR" altLang="en-US" sz="200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점점 증가하는 배달비용에 대해 부정적 인식이 증가</a:t>
            </a:r>
            <a:r>
              <a:rPr lang="en-US" altLang="ko-KR" sz="200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</a:p>
          <a:p>
            <a:endParaRPr lang="en-US" altLang="ko-KR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제공하는 기능 </a:t>
            </a:r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</a:t>
            </a:r>
          </a:p>
          <a:p>
            <a:r>
              <a:rPr lang="ko-KR" altLang="en-US" sz="200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카테고리 별</a:t>
            </a:r>
            <a:r>
              <a:rPr lang="en-US" altLang="ko-KR" sz="200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200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난이도 별</a:t>
            </a:r>
            <a:r>
              <a:rPr lang="en-US" altLang="ko-KR" sz="200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2000" dirty="0" err="1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즐겨찾기</a:t>
            </a:r>
            <a:r>
              <a:rPr lang="ko-KR" altLang="en-US" sz="200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목록</a:t>
            </a:r>
            <a:r>
              <a:rPr lang="en-US" altLang="ko-KR" sz="200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200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유저가 등록한 </a:t>
            </a:r>
            <a:r>
              <a:rPr lang="ko-KR" altLang="en-US" sz="2000" dirty="0" err="1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레시피</a:t>
            </a:r>
            <a:r>
              <a:rPr lang="ko-KR" altLang="en-US" sz="200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게시판을</a:t>
            </a:r>
            <a:endParaRPr lang="en-US" altLang="ko-KR" sz="2000" dirty="0" smtClean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r>
              <a:rPr lang="ko-KR" altLang="en-US" sz="200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통한 </a:t>
            </a:r>
            <a:r>
              <a:rPr lang="ko-KR" altLang="en-US" sz="2000" dirty="0" err="1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레시피</a:t>
            </a:r>
            <a:r>
              <a:rPr lang="ko-KR" altLang="en-US" sz="200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조회 기능과 재료선택 후 선택한 재료를 사용하는 </a:t>
            </a:r>
            <a:r>
              <a:rPr lang="ko-KR" altLang="en-US" sz="2000" dirty="0" err="1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레시피를</a:t>
            </a:r>
            <a:endParaRPr lang="en-US" altLang="ko-KR" sz="2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r>
              <a:rPr lang="ko-KR" altLang="en-US" sz="200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검색하는 기능</a:t>
            </a:r>
            <a:endParaRPr lang="en-US" altLang="ko-KR" sz="2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endParaRPr lang="en-US" altLang="ko-KR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기대 효과 </a:t>
            </a:r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</a:t>
            </a:r>
          </a:p>
          <a:p>
            <a:r>
              <a:rPr lang="ko-KR" altLang="en-US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혼자 식사를 하기 귀찮을 때 배달음식을 찾던 사람들이 간단한 요리를</a:t>
            </a:r>
            <a:endParaRPr lang="en-US" altLang="ko-KR" dirty="0" smtClean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r>
              <a:rPr lang="ko-KR" altLang="en-US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통해 배달 음식을 먹지 않고 요리를 해 먹음으로써 배달음식에 들어가는</a:t>
            </a:r>
            <a:endParaRPr lang="en-US" altLang="ko-KR" dirty="0" smtClean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r>
              <a:rPr lang="en-US" altLang="ko-KR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r>
              <a:rPr lang="ko-KR" altLang="en-US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회용 쓰레기가 줄어들 것으로 예상</a:t>
            </a:r>
            <a:r>
              <a:rPr lang="en-US" altLang="ko-KR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  <a:r>
              <a:rPr lang="ko-KR" altLang="en-US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endParaRPr lang="en-US" altLang="ko-KR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60035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323414" y="3067056"/>
            <a:ext cx="3259171" cy="723887"/>
          </a:xfrm>
          <a:prstGeom prst="rect">
            <a:avLst/>
          </a:prstGeom>
          <a:noFill/>
        </p:spPr>
        <p:txBody>
          <a:bodyPr wrap="square" lIns="107287" tIns="53643" rIns="107287" bIns="53643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ko-KR" altLang="en-US" sz="4000" b="1" spc="-15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16200000" scaled="1"/>
                </a:gra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웹 시연영상</a:t>
            </a:r>
            <a:endParaRPr lang="en-US" altLang="ko-KR" sz="4000" b="1" spc="-15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16200000" scaled="1"/>
              </a:gra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33536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자취세끼_웹시연영상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981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786332" y="3067056"/>
            <a:ext cx="4390845" cy="723887"/>
          </a:xfrm>
          <a:prstGeom prst="rect">
            <a:avLst/>
          </a:prstGeom>
          <a:noFill/>
        </p:spPr>
        <p:txBody>
          <a:bodyPr wrap="square" lIns="107287" tIns="53643" rIns="107287" bIns="53643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ko-KR" altLang="en-US" sz="4000" b="1" spc="-150" err="1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16200000" scaled="1"/>
                </a:gra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모바일</a:t>
            </a:r>
            <a:r>
              <a:rPr lang="ko-KR" altLang="en-US" sz="4000" b="1" spc="-15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16200000" scaled="1"/>
                </a:gra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시연영상</a:t>
            </a:r>
            <a:endParaRPr lang="en-US" altLang="ko-KR" sz="4000" b="1" spc="-15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16200000" scaled="1"/>
              </a:gra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33536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자취세끼_모바일시연영상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021041" y="107829"/>
            <a:ext cx="3724815" cy="6621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152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323414" y="3067056"/>
            <a:ext cx="3259171" cy="723887"/>
          </a:xfrm>
          <a:prstGeom prst="rect">
            <a:avLst/>
          </a:prstGeom>
          <a:noFill/>
        </p:spPr>
        <p:txBody>
          <a:bodyPr wrap="square" lIns="107287" tIns="53643" rIns="107287" bIns="53643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ko-KR" altLang="en-US" sz="4000" b="1" spc="-15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16200000" scaled="1"/>
                </a:gra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감사합니다</a:t>
            </a:r>
            <a:endParaRPr lang="en-US" altLang="ko-KR" sz="4000" b="1" spc="-15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16200000" scaled="1"/>
              </a:gra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09018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 rot="17100000">
            <a:off x="-891754" y="3595416"/>
            <a:ext cx="4063408" cy="3052898"/>
            <a:chOff x="-415543" y="-235783"/>
            <a:chExt cx="6022487" cy="4524783"/>
          </a:xfrm>
        </p:grpSpPr>
        <p:sp>
          <p:nvSpPr>
            <p:cNvPr id="8" name="직사각형 7"/>
            <p:cNvSpPr/>
            <p:nvPr/>
          </p:nvSpPr>
          <p:spPr>
            <a:xfrm rot="19928950">
              <a:off x="-415543" y="924252"/>
              <a:ext cx="6022487" cy="44711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/>
            <p:cNvSpPr/>
            <p:nvPr/>
          </p:nvSpPr>
          <p:spPr>
            <a:xfrm rot="18164072">
              <a:off x="-645210" y="2008133"/>
              <a:ext cx="4524783" cy="3695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/>
          <p:cNvGrpSpPr/>
          <p:nvPr/>
        </p:nvGrpSpPr>
        <p:grpSpPr>
          <a:xfrm rot="6503895">
            <a:off x="6873027" y="226277"/>
            <a:ext cx="4063408" cy="3052898"/>
            <a:chOff x="-415543" y="-235783"/>
            <a:chExt cx="6022487" cy="4524783"/>
          </a:xfrm>
        </p:grpSpPr>
        <p:sp>
          <p:nvSpPr>
            <p:cNvPr id="11" name="직사각형 10"/>
            <p:cNvSpPr/>
            <p:nvPr/>
          </p:nvSpPr>
          <p:spPr>
            <a:xfrm rot="19928950">
              <a:off x="-415543" y="924252"/>
              <a:ext cx="6022487" cy="44711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 rot="18164072">
              <a:off x="-645210" y="2008133"/>
              <a:ext cx="4524783" cy="3695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0677F8EC-E8ED-4318-AF55-3E17E5C96D7B}"/>
              </a:ext>
            </a:extLst>
          </p:cNvPr>
          <p:cNvSpPr txBox="1"/>
          <p:nvPr/>
        </p:nvSpPr>
        <p:spPr>
          <a:xfrm>
            <a:off x="3693635" y="875036"/>
            <a:ext cx="22668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</a:rPr>
              <a:t>CONTENT</a:t>
            </a:r>
            <a:endParaRPr lang="ko-KR" altLang="en-US" sz="3600" dirty="0">
              <a:solidFill>
                <a:schemeClr val="bg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360531" y="2061416"/>
            <a:ext cx="7824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ko-KR" sz="2400" spc="-100" dirty="0">
                <a:solidFill>
                  <a:schemeClr val="accent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First</a:t>
            </a:r>
            <a:endParaRPr lang="ko-KR" altLang="en-US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071124" y="2575193"/>
            <a:ext cx="116955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ko-KR" sz="2400" spc="-100">
                <a:solidFill>
                  <a:schemeClr val="accent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Second</a:t>
            </a:r>
            <a:endParaRPr lang="ko-KR" altLang="en-US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3071124" y="3168842"/>
            <a:ext cx="109614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2400" spc="-100" dirty="0">
                <a:solidFill>
                  <a:schemeClr val="accent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Third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1994032D-3FE1-4CCE-AAAE-D3C1F029FCC6}"/>
              </a:ext>
            </a:extLst>
          </p:cNvPr>
          <p:cNvSpPr txBox="1"/>
          <p:nvPr/>
        </p:nvSpPr>
        <p:spPr>
          <a:xfrm>
            <a:off x="4416719" y="2061416"/>
            <a:ext cx="183255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주제선정 배경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xmlns="" id="{F98C17F9-56CF-4E73-9D98-1C14CCBC036A}"/>
              </a:ext>
            </a:extLst>
          </p:cNvPr>
          <p:cNvSpPr/>
          <p:nvPr/>
        </p:nvSpPr>
        <p:spPr>
          <a:xfrm>
            <a:off x="3033630" y="3727322"/>
            <a:ext cx="113364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2400" spc="-100" dirty="0">
                <a:solidFill>
                  <a:schemeClr val="accent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Fourth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xmlns="" id="{9D289464-228C-47EE-9ECD-00A342104C23}"/>
              </a:ext>
            </a:extLst>
          </p:cNvPr>
          <p:cNvSpPr/>
          <p:nvPr/>
        </p:nvSpPr>
        <p:spPr>
          <a:xfrm>
            <a:off x="3339354" y="4331745"/>
            <a:ext cx="827919" cy="461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2400" spc="-100" dirty="0">
                <a:solidFill>
                  <a:schemeClr val="accent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Fifth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09848D1C-0428-415E-B0EB-BB1D135C43E1}"/>
              </a:ext>
            </a:extLst>
          </p:cNvPr>
          <p:cNvSpPr/>
          <p:nvPr/>
        </p:nvSpPr>
        <p:spPr>
          <a:xfrm>
            <a:off x="3339354" y="4936168"/>
            <a:ext cx="827919" cy="461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2400" spc="-100" dirty="0">
                <a:solidFill>
                  <a:schemeClr val="accent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Sixth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E20B4B80-65AD-442B-8D9B-70BED9477650}"/>
              </a:ext>
            </a:extLst>
          </p:cNvPr>
          <p:cNvSpPr txBox="1"/>
          <p:nvPr/>
        </p:nvSpPr>
        <p:spPr>
          <a:xfrm>
            <a:off x="4417820" y="2639861"/>
            <a:ext cx="217399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벤치마킹 및 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강점</a:t>
            </a:r>
            <a:endParaRPr lang="ko-KR" altLang="en-US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C306D010-DCD4-4198-A6BC-8857D1B30B9F}"/>
              </a:ext>
            </a:extLst>
          </p:cNvPr>
          <p:cNvSpPr txBox="1"/>
          <p:nvPr/>
        </p:nvSpPr>
        <p:spPr>
          <a:xfrm>
            <a:off x="4410481" y="3210241"/>
            <a:ext cx="165141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주제 및 요약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E55D58E8-A891-4820-AA1A-05A19EBF927D}"/>
              </a:ext>
            </a:extLst>
          </p:cNvPr>
          <p:cNvSpPr txBox="1"/>
          <p:nvPr/>
        </p:nvSpPr>
        <p:spPr>
          <a:xfrm>
            <a:off x="4395268" y="3769746"/>
            <a:ext cx="130997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기술 설명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20FFFFBF-F9B0-4240-9991-C72A4EF28B7D}"/>
              </a:ext>
            </a:extLst>
          </p:cNvPr>
          <p:cNvSpPr txBox="1"/>
          <p:nvPr/>
        </p:nvSpPr>
        <p:spPr>
          <a:xfrm>
            <a:off x="4377606" y="4359143"/>
            <a:ext cx="122982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시나리오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xmlns="" id="{7D82792D-15F6-4E8D-8A4A-2DB6A42E02DE}"/>
              </a:ext>
            </a:extLst>
          </p:cNvPr>
          <p:cNvSpPr/>
          <p:nvPr/>
        </p:nvSpPr>
        <p:spPr>
          <a:xfrm>
            <a:off x="2684834" y="5550184"/>
            <a:ext cx="148243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2400" spc="-100" dirty="0">
                <a:solidFill>
                  <a:schemeClr val="accent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Seventh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69940B63-08F9-45B4-93F4-DDA1BF1759FB}"/>
              </a:ext>
            </a:extLst>
          </p:cNvPr>
          <p:cNvSpPr txBox="1"/>
          <p:nvPr/>
        </p:nvSpPr>
        <p:spPr>
          <a:xfrm>
            <a:off x="4397062" y="4982887"/>
            <a:ext cx="707245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결론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518D04C1-F296-4A88-BD12-4A3B462DE8F1}"/>
              </a:ext>
            </a:extLst>
          </p:cNvPr>
          <p:cNvSpPr txBox="1"/>
          <p:nvPr/>
        </p:nvSpPr>
        <p:spPr>
          <a:xfrm>
            <a:off x="4396064" y="5554856"/>
            <a:ext cx="130997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시연 영상</a:t>
            </a:r>
          </a:p>
        </p:txBody>
      </p:sp>
    </p:spTree>
    <p:extLst>
      <p:ext uri="{BB962C8B-B14F-4D97-AF65-F5344CB8AC3E}">
        <p14:creationId xmlns:p14="http://schemas.microsoft.com/office/powerpoint/2010/main" val="1622285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-25400" y="6657975"/>
            <a:ext cx="9972000" cy="2095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제목 1">
            <a:extLst>
              <a:ext uri="{FF2B5EF4-FFF2-40B4-BE49-F238E27FC236}">
                <a16:creationId xmlns:a16="http://schemas.microsoft.com/office/drawing/2014/main" xmlns="" id="{7EE7B6BD-83DF-4423-87F7-94CB21EA3009}"/>
              </a:ext>
            </a:extLst>
          </p:cNvPr>
          <p:cNvSpPr txBox="1">
            <a:spLocks/>
          </p:cNvSpPr>
          <p:nvPr/>
        </p:nvSpPr>
        <p:spPr>
          <a:xfrm>
            <a:off x="382447" y="616248"/>
            <a:ext cx="9008792" cy="864096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ko-KR" altLang="en-US" sz="2000" b="1" spc="-100" dirty="0">
                <a:solidFill>
                  <a:schemeClr val="accent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주제 선정 배경</a:t>
            </a:r>
            <a:endParaRPr lang="en-US" altLang="ko-KR" sz="2000" b="1" spc="-100" dirty="0">
              <a:solidFill>
                <a:schemeClr val="accent5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xmlns="" id="{34B598D6-3CC1-408E-BB91-985A3B25E472}"/>
              </a:ext>
            </a:extLst>
          </p:cNvPr>
          <p:cNvSpPr/>
          <p:nvPr/>
        </p:nvSpPr>
        <p:spPr>
          <a:xfrm>
            <a:off x="498251" y="1484312"/>
            <a:ext cx="8892988" cy="3778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1C92C44E-E281-42E4-AB76-9873E0521E10}"/>
              </a:ext>
            </a:extLst>
          </p:cNvPr>
          <p:cNvSpPr txBox="1"/>
          <p:nvPr/>
        </p:nvSpPr>
        <p:spPr>
          <a:xfrm>
            <a:off x="1104580" y="6167979"/>
            <a:ext cx="398298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rgbClr val="B5B5B5"/>
                </a:solidFill>
              </a:rPr>
              <a:t>중앙일보 </a:t>
            </a:r>
            <a:r>
              <a:rPr lang="en-US" altLang="ko-KR" sz="1100" dirty="0">
                <a:solidFill>
                  <a:srgbClr val="B5B5B5"/>
                </a:solidFill>
              </a:rPr>
              <a:t>2017.07.05</a:t>
            </a:r>
            <a:endParaRPr lang="ko-KR" altLang="en-US" sz="1600" dirty="0">
              <a:solidFill>
                <a:srgbClr val="B5B5B5"/>
              </a:solidFill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498251" y="1861747"/>
            <a:ext cx="8464594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altLang="ko-KR" sz="2600" b="1" dirty="0" smtClean="0">
                <a:solidFill>
                  <a:schemeClr val="tx2">
                    <a:lumMod val="75000"/>
                  </a:schemeClr>
                </a:solidFill>
              </a:rPr>
              <a:t>1. </a:t>
            </a:r>
            <a:r>
              <a:rPr lang="ko-KR" altLang="en-US" sz="2600" b="1" dirty="0" smtClean="0">
                <a:solidFill>
                  <a:schemeClr val="tx2">
                    <a:lumMod val="75000"/>
                  </a:schemeClr>
                </a:solidFill>
              </a:rPr>
              <a:t>현대인들의 </a:t>
            </a:r>
            <a:r>
              <a:rPr lang="ko-KR" altLang="en-US" sz="2600" b="1" dirty="0">
                <a:solidFill>
                  <a:schemeClr val="tx2">
                    <a:lumMod val="75000"/>
                  </a:schemeClr>
                </a:solidFill>
              </a:rPr>
              <a:t>밥 먹을 시간이 부족한 </a:t>
            </a:r>
            <a:r>
              <a:rPr lang="ko-KR" altLang="en-US" sz="2600" b="1" dirty="0" smtClean="0">
                <a:solidFill>
                  <a:schemeClr val="tx2">
                    <a:lumMod val="75000"/>
                  </a:schemeClr>
                </a:solidFill>
              </a:rPr>
              <a:t>문제점 </a:t>
            </a:r>
            <a:r>
              <a:rPr lang="ko-KR" altLang="en-US" sz="2600" b="1" dirty="0">
                <a:solidFill>
                  <a:schemeClr val="tx2">
                    <a:lumMod val="75000"/>
                  </a:schemeClr>
                </a:solidFill>
              </a:rPr>
              <a:t>등 밥을 </a:t>
            </a:r>
            <a:r>
              <a:rPr lang="ko-KR" altLang="en-US" sz="2600" b="1" dirty="0" smtClean="0">
                <a:solidFill>
                  <a:schemeClr val="tx2">
                    <a:lumMod val="75000"/>
                  </a:schemeClr>
                </a:solidFill>
              </a:rPr>
              <a:t>직       접 </a:t>
            </a:r>
            <a:r>
              <a:rPr lang="ko-KR" altLang="en-US" sz="2600" b="1" dirty="0">
                <a:solidFill>
                  <a:schemeClr val="tx2">
                    <a:lumMod val="75000"/>
                  </a:schemeClr>
                </a:solidFill>
              </a:rPr>
              <a:t>해 먹기가 </a:t>
            </a:r>
            <a:r>
              <a:rPr lang="ko-KR" altLang="en-US" sz="2600" b="1" dirty="0" smtClean="0">
                <a:solidFill>
                  <a:schemeClr val="tx2">
                    <a:lumMod val="75000"/>
                  </a:schemeClr>
                </a:solidFill>
              </a:rPr>
              <a:t>쉽지 </a:t>
            </a:r>
            <a:r>
              <a:rPr lang="ko-KR" altLang="en-US" sz="2600" b="1" dirty="0">
                <a:solidFill>
                  <a:schemeClr val="tx2">
                    <a:lumMod val="75000"/>
                  </a:schemeClr>
                </a:solidFill>
              </a:rPr>
              <a:t>않은 것이 현실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498251" y="3625023"/>
            <a:ext cx="8464594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altLang="ko-KR" sz="2600" b="1" dirty="0" smtClean="0">
                <a:solidFill>
                  <a:schemeClr val="tx2">
                    <a:lumMod val="75000"/>
                  </a:schemeClr>
                </a:solidFill>
              </a:rPr>
              <a:t>2. </a:t>
            </a:r>
            <a:r>
              <a:rPr lang="ko-KR" altLang="en-US" sz="2600" b="1" dirty="0" smtClean="0">
                <a:solidFill>
                  <a:schemeClr val="tx2">
                    <a:lumMod val="75000"/>
                  </a:schemeClr>
                </a:solidFill>
              </a:rPr>
              <a:t>배달음식이 </a:t>
            </a:r>
            <a:r>
              <a:rPr lang="ko-KR" altLang="en-US" sz="2600" b="1" dirty="0">
                <a:solidFill>
                  <a:schemeClr val="tx2">
                    <a:lumMod val="75000"/>
                  </a:schemeClr>
                </a:solidFill>
              </a:rPr>
              <a:t>몸에 좋지 않다는 인식을 갖고 있음에도 이러한 현실적 문제들 </a:t>
            </a:r>
            <a:r>
              <a:rPr lang="ko-KR" altLang="en-US" sz="2600" b="1" dirty="0" smtClean="0">
                <a:solidFill>
                  <a:schemeClr val="tx2">
                    <a:lumMod val="75000"/>
                  </a:schemeClr>
                </a:solidFill>
              </a:rPr>
              <a:t>때문에 </a:t>
            </a:r>
            <a:r>
              <a:rPr lang="ko-KR" altLang="en-US" sz="2600" b="1" dirty="0">
                <a:solidFill>
                  <a:schemeClr val="tx2">
                    <a:lumMod val="75000"/>
                  </a:schemeClr>
                </a:solidFill>
              </a:rPr>
              <a:t>직접 음식을 해먹기 꺼려하는 사람들을 도와줄 수 있는 서비스가 필요</a:t>
            </a:r>
          </a:p>
        </p:txBody>
      </p:sp>
    </p:spTree>
    <p:extLst>
      <p:ext uri="{BB962C8B-B14F-4D97-AF65-F5344CB8AC3E}">
        <p14:creationId xmlns:p14="http://schemas.microsoft.com/office/powerpoint/2010/main" val="358770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-25400" y="6657975"/>
            <a:ext cx="9972000" cy="2095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제목 1">
            <a:extLst>
              <a:ext uri="{FF2B5EF4-FFF2-40B4-BE49-F238E27FC236}">
                <a16:creationId xmlns:a16="http://schemas.microsoft.com/office/drawing/2014/main" xmlns="" id="{7EE7B6BD-83DF-4423-87F7-94CB21EA3009}"/>
              </a:ext>
            </a:extLst>
          </p:cNvPr>
          <p:cNvSpPr txBox="1">
            <a:spLocks/>
          </p:cNvSpPr>
          <p:nvPr/>
        </p:nvSpPr>
        <p:spPr>
          <a:xfrm>
            <a:off x="382447" y="616248"/>
            <a:ext cx="9008792" cy="864096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ko-KR" altLang="en-US" sz="2000" b="1" spc="-100" dirty="0">
                <a:solidFill>
                  <a:schemeClr val="accent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주제 선정 배경</a:t>
            </a:r>
            <a:endParaRPr lang="en-US" altLang="ko-KR" sz="2000" b="1" spc="-100" dirty="0">
              <a:solidFill>
                <a:schemeClr val="accent5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xmlns="" id="{34B598D6-3CC1-408E-BB91-985A3B25E472}"/>
              </a:ext>
            </a:extLst>
          </p:cNvPr>
          <p:cNvSpPr/>
          <p:nvPr/>
        </p:nvSpPr>
        <p:spPr>
          <a:xfrm>
            <a:off x="498251" y="1484312"/>
            <a:ext cx="8892988" cy="3778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1C92C44E-E281-42E4-AB76-9873E0521E10}"/>
              </a:ext>
            </a:extLst>
          </p:cNvPr>
          <p:cNvSpPr txBox="1"/>
          <p:nvPr/>
        </p:nvSpPr>
        <p:spPr>
          <a:xfrm>
            <a:off x="1104580" y="6167979"/>
            <a:ext cx="398298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rgbClr val="B5B5B5"/>
                </a:solidFill>
              </a:rPr>
              <a:t>중앙일보 </a:t>
            </a:r>
            <a:r>
              <a:rPr lang="en-US" altLang="ko-KR" sz="1100" dirty="0">
                <a:solidFill>
                  <a:srgbClr val="B5B5B5"/>
                </a:solidFill>
              </a:rPr>
              <a:t>2017.07.05</a:t>
            </a:r>
            <a:endParaRPr lang="ko-KR" altLang="en-US" sz="1600" dirty="0">
              <a:solidFill>
                <a:srgbClr val="B5B5B5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CD90285D-139C-498D-9ABD-A42006AB1B9A}"/>
              </a:ext>
            </a:extLst>
          </p:cNvPr>
          <p:cNvSpPr txBox="1"/>
          <p:nvPr/>
        </p:nvSpPr>
        <p:spPr>
          <a:xfrm>
            <a:off x="2715551" y="5797947"/>
            <a:ext cx="41791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800" b="1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배달음식에 대한 안전성 인식 </a:t>
            </a:r>
            <a:endParaRPr lang="ko-KR" altLang="en-US" sz="18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5" name="_x243825264" descr="EMB00001e806f81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580" y="1660734"/>
            <a:ext cx="7401065" cy="3955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2459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제목 1"/>
          <p:cNvSpPr txBox="1">
            <a:spLocks/>
          </p:cNvSpPr>
          <p:nvPr/>
        </p:nvSpPr>
        <p:spPr>
          <a:xfrm>
            <a:off x="7527190" y="4039644"/>
            <a:ext cx="649073" cy="295976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1" hangingPunct="1"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Text</a:t>
            </a:r>
            <a:endParaRPr kumimoji="0" lang="ko-KR" altLang="en-US" sz="1400" b="0" i="0" u="none" strike="noStrike" kern="1200" cap="none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25400" y="6657975"/>
            <a:ext cx="9972000" cy="2095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제목 1">
            <a:extLst>
              <a:ext uri="{FF2B5EF4-FFF2-40B4-BE49-F238E27FC236}">
                <a16:creationId xmlns:a16="http://schemas.microsoft.com/office/drawing/2014/main" xmlns="" id="{7EE7B6BD-83DF-4423-87F7-94CB21EA3009}"/>
              </a:ext>
            </a:extLst>
          </p:cNvPr>
          <p:cNvSpPr txBox="1">
            <a:spLocks/>
          </p:cNvSpPr>
          <p:nvPr/>
        </p:nvSpPr>
        <p:spPr>
          <a:xfrm>
            <a:off x="382447" y="616248"/>
            <a:ext cx="9008792" cy="864096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ko-KR" altLang="en-US" sz="2000" b="1" spc="-100" dirty="0">
                <a:solidFill>
                  <a:schemeClr val="accent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벤치 마킹</a:t>
            </a:r>
            <a:endParaRPr lang="en-US" altLang="ko-KR" sz="2000" b="1" spc="-100" dirty="0">
              <a:solidFill>
                <a:schemeClr val="accent5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ko-KR" altLang="en-US" sz="1200" spc="-80" dirty="0">
                <a:gradFill flip="none" rotWithShape="1"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16200000" scaled="1"/>
                  <a:tileRect/>
                </a:gra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벤치마킹 아이템 </a:t>
            </a:r>
            <a:r>
              <a:rPr lang="en-US" altLang="ko-KR" sz="1200" spc="-80" dirty="0">
                <a:gradFill flip="none" rotWithShape="1"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16200000" scaled="1"/>
                  <a:tileRect/>
                </a:gra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 </a:t>
            </a:r>
            <a:r>
              <a:rPr lang="ko-KR" altLang="en-US" sz="1200" spc="-80" dirty="0" err="1" smtClean="0">
                <a:gradFill flip="none" rotWithShape="1"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16200000" scaled="1"/>
                  <a:tileRect/>
                </a:gra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심플레시피</a:t>
            </a:r>
            <a:endParaRPr lang="ko-KR" altLang="en-US" sz="1200" spc="-80" dirty="0">
              <a:gradFill flip="none" rotWithShape="1"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16200000" scaled="1"/>
                <a:tileRect/>
              </a:gra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xmlns="" id="{34B598D6-3CC1-408E-BB91-985A3B25E472}"/>
              </a:ext>
            </a:extLst>
          </p:cNvPr>
          <p:cNvSpPr/>
          <p:nvPr/>
        </p:nvSpPr>
        <p:spPr>
          <a:xfrm>
            <a:off x="498251" y="1484312"/>
            <a:ext cx="8892988" cy="3778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230" y="1849126"/>
            <a:ext cx="2232310" cy="4588637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718" y="1843959"/>
            <a:ext cx="2368800" cy="4593804"/>
          </a:xfrm>
          <a:prstGeom prst="rect">
            <a:avLst/>
          </a:prstGeom>
        </p:spPr>
      </p:pic>
      <p:sp>
        <p:nvSpPr>
          <p:cNvPr id="13" name="テキスト ボックス 3"/>
          <p:cNvSpPr txBox="1"/>
          <p:nvPr/>
        </p:nvSpPr>
        <p:spPr>
          <a:xfrm>
            <a:off x="5935573" y="1856353"/>
            <a:ext cx="3730941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ko-KR" altLang="en-US" sz="3200" b="1" dirty="0" smtClean="0">
                <a:solidFill>
                  <a:srgbClr val="1F3359"/>
                </a:solidFill>
              </a:rPr>
              <a:t>장점</a:t>
            </a:r>
            <a:endParaRPr kumimoji="1" lang="en-US" altLang="ko-KR" sz="3200" b="1" dirty="0" smtClean="0">
              <a:solidFill>
                <a:srgbClr val="1F3359"/>
              </a:solidFill>
            </a:endParaRPr>
          </a:p>
          <a:p>
            <a:pPr marL="514350" lvl="0" indent="-514350">
              <a:buAutoNum type="arabicPeriod"/>
              <a:defRPr/>
            </a:pPr>
            <a:r>
              <a:rPr kumimoji="1" lang="ko-KR" altLang="en-US" sz="2600" b="1" dirty="0" smtClean="0">
                <a:solidFill>
                  <a:srgbClr val="1F3359"/>
                </a:solidFill>
              </a:rPr>
              <a:t>다양한 요리정보가 존재</a:t>
            </a:r>
            <a:endParaRPr kumimoji="1" lang="en-US" altLang="ko-KR" sz="2600" b="1" dirty="0" smtClean="0">
              <a:solidFill>
                <a:srgbClr val="1F3359"/>
              </a:solidFill>
            </a:endParaRPr>
          </a:p>
          <a:p>
            <a:pPr marL="514350" lvl="0" indent="-514350">
              <a:buAutoNum type="arabicPeriod"/>
              <a:defRPr/>
            </a:pPr>
            <a:r>
              <a:rPr kumimoji="1" lang="en-US" altLang="ko-KR" sz="2600" b="1" dirty="0" smtClean="0">
                <a:solidFill>
                  <a:srgbClr val="1F3359"/>
                </a:solidFill>
              </a:rPr>
              <a:t>UI </a:t>
            </a:r>
            <a:r>
              <a:rPr kumimoji="1" lang="ko-KR" altLang="en-US" sz="2600" b="1" dirty="0" smtClean="0">
                <a:solidFill>
                  <a:srgbClr val="1F3359"/>
                </a:solidFill>
              </a:rPr>
              <a:t>가 간편하다</a:t>
            </a:r>
            <a:r>
              <a:rPr kumimoji="1" lang="en-US" altLang="ko-KR" sz="2600" b="1" dirty="0" smtClean="0">
                <a:solidFill>
                  <a:srgbClr val="1F3359"/>
                </a:solidFill>
              </a:rPr>
              <a:t>. </a:t>
            </a:r>
          </a:p>
        </p:txBody>
      </p:sp>
      <p:sp>
        <p:nvSpPr>
          <p:cNvPr id="14" name="テキスト ボックス 3"/>
          <p:cNvSpPr txBox="1"/>
          <p:nvPr/>
        </p:nvSpPr>
        <p:spPr>
          <a:xfrm>
            <a:off x="5935573" y="4039644"/>
            <a:ext cx="3818027" cy="2277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ko-KR" altLang="en-US" sz="3200" b="1" dirty="0" smtClean="0">
                <a:solidFill>
                  <a:srgbClr val="1F3359"/>
                </a:solidFill>
              </a:rPr>
              <a:t>단점</a:t>
            </a:r>
            <a:endParaRPr kumimoji="1" lang="en-US" altLang="ko-KR" sz="3200" b="1" dirty="0" smtClean="0">
              <a:solidFill>
                <a:srgbClr val="1F3359"/>
              </a:solidFill>
            </a:endParaRPr>
          </a:p>
          <a:p>
            <a:pPr lvl="0">
              <a:defRPr/>
            </a:pPr>
            <a:r>
              <a:rPr kumimoji="1" lang="en-US" altLang="ko-KR" sz="3200" b="1" dirty="0" smtClean="0">
                <a:solidFill>
                  <a:srgbClr val="1F3359"/>
                </a:solidFill>
              </a:rPr>
              <a:t>1</a:t>
            </a:r>
            <a:r>
              <a:rPr kumimoji="1" lang="en-US" altLang="ko-KR" sz="2600" b="1" dirty="0" smtClean="0">
                <a:solidFill>
                  <a:srgbClr val="1F3359"/>
                </a:solidFill>
              </a:rPr>
              <a:t>. </a:t>
            </a:r>
            <a:r>
              <a:rPr kumimoji="1" lang="ko-KR" altLang="en-US" sz="2600" b="1" dirty="0" smtClean="0">
                <a:solidFill>
                  <a:srgbClr val="1F3359"/>
                </a:solidFill>
              </a:rPr>
              <a:t>화면전환이 매우 느리다</a:t>
            </a:r>
            <a:r>
              <a:rPr kumimoji="1" lang="en-US" altLang="ko-KR" sz="2600" b="1" dirty="0" smtClean="0">
                <a:solidFill>
                  <a:srgbClr val="1F3359"/>
                </a:solidFill>
              </a:rPr>
              <a:t>.</a:t>
            </a:r>
          </a:p>
          <a:p>
            <a:pPr lvl="0">
              <a:defRPr/>
            </a:pPr>
            <a:r>
              <a:rPr kumimoji="1" lang="en-US" altLang="ko-KR" sz="2600" b="1" dirty="0" smtClean="0">
                <a:solidFill>
                  <a:srgbClr val="1F3359"/>
                </a:solidFill>
              </a:rPr>
              <a:t>2. </a:t>
            </a:r>
            <a:r>
              <a:rPr kumimoji="1" lang="ko-KR" altLang="en-US" sz="2600" b="1" dirty="0" smtClean="0">
                <a:solidFill>
                  <a:srgbClr val="1F3359"/>
                </a:solidFill>
              </a:rPr>
              <a:t>쓰이지 않는 기능이 있다</a:t>
            </a:r>
            <a:r>
              <a:rPr kumimoji="1" lang="en-US" altLang="ko-KR" sz="2600" b="1" dirty="0" smtClean="0">
                <a:solidFill>
                  <a:srgbClr val="1F3359"/>
                </a:solidFill>
              </a:rPr>
              <a:t>.          </a:t>
            </a:r>
          </a:p>
        </p:txBody>
      </p:sp>
    </p:spTree>
    <p:extLst>
      <p:ext uri="{BB962C8B-B14F-4D97-AF65-F5344CB8AC3E}">
        <p14:creationId xmlns:p14="http://schemas.microsoft.com/office/powerpoint/2010/main" val="1697944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-25400" y="6657975"/>
            <a:ext cx="9972000" cy="2095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제목 1">
            <a:extLst>
              <a:ext uri="{FF2B5EF4-FFF2-40B4-BE49-F238E27FC236}">
                <a16:creationId xmlns:a16="http://schemas.microsoft.com/office/drawing/2014/main" xmlns="" id="{7EE7B6BD-83DF-4423-87F7-94CB21EA3009}"/>
              </a:ext>
            </a:extLst>
          </p:cNvPr>
          <p:cNvSpPr txBox="1">
            <a:spLocks/>
          </p:cNvSpPr>
          <p:nvPr/>
        </p:nvSpPr>
        <p:spPr>
          <a:xfrm>
            <a:off x="382447" y="616248"/>
            <a:ext cx="9008792" cy="864096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ko-KR" altLang="en-US" sz="2000" b="1" spc="-100" dirty="0">
                <a:solidFill>
                  <a:schemeClr val="accent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벤치 마킹</a:t>
            </a:r>
            <a:endParaRPr lang="en-US" altLang="ko-KR" sz="2000" b="1" spc="-100" dirty="0">
              <a:solidFill>
                <a:schemeClr val="accent5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ko-KR" altLang="en-US" sz="1200" spc="-80" dirty="0">
                <a:gradFill flip="none" rotWithShape="1"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16200000" scaled="1"/>
                  <a:tileRect/>
                </a:gra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벤치마킹 아이템 </a:t>
            </a:r>
            <a:r>
              <a:rPr lang="en-US" altLang="ko-KR" sz="1200" spc="-80" dirty="0">
                <a:gradFill flip="none" rotWithShape="1"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16200000" scaled="1"/>
                  <a:tileRect/>
                </a:gra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 </a:t>
            </a:r>
            <a:r>
              <a:rPr lang="ko-KR" altLang="en-US" sz="1200" spc="-80" dirty="0" smtClean="0">
                <a:gradFill flip="none" rotWithShape="1"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16200000" scaled="1"/>
                  <a:tileRect/>
                </a:gra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만개의 </a:t>
            </a:r>
            <a:r>
              <a:rPr lang="ko-KR" altLang="en-US" sz="1200" spc="-80" dirty="0" err="1" smtClean="0">
                <a:gradFill flip="none" rotWithShape="1"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16200000" scaled="1"/>
                  <a:tileRect/>
                </a:gra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레시피</a:t>
            </a:r>
            <a:endParaRPr lang="ko-KR" altLang="en-US" sz="1200" spc="-80" dirty="0">
              <a:gradFill flip="none" rotWithShape="1"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16200000" scaled="1"/>
                <a:tileRect/>
              </a:gra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xmlns="" id="{34B598D6-3CC1-408E-BB91-985A3B25E472}"/>
              </a:ext>
            </a:extLst>
          </p:cNvPr>
          <p:cNvSpPr/>
          <p:nvPr/>
        </p:nvSpPr>
        <p:spPr>
          <a:xfrm>
            <a:off x="498251" y="1484312"/>
            <a:ext cx="8892988" cy="3778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652" y="1736876"/>
            <a:ext cx="2296094" cy="4720021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0837" y="1736875"/>
            <a:ext cx="2296093" cy="4720021"/>
          </a:xfrm>
          <a:prstGeom prst="rect">
            <a:avLst/>
          </a:prstGeom>
        </p:spPr>
      </p:pic>
      <p:sp>
        <p:nvSpPr>
          <p:cNvPr id="13" name="テキスト ボックス 3"/>
          <p:cNvSpPr txBox="1"/>
          <p:nvPr/>
        </p:nvSpPr>
        <p:spPr>
          <a:xfrm>
            <a:off x="5923408" y="1778776"/>
            <a:ext cx="3873736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ko-KR" altLang="en-US" sz="3200" b="1" dirty="0" smtClean="0">
                <a:solidFill>
                  <a:srgbClr val="1F3359"/>
                </a:solidFill>
              </a:rPr>
              <a:t>장점 </a:t>
            </a:r>
            <a:endParaRPr kumimoji="1" lang="en-US" altLang="ko-KR" sz="3200" b="1" dirty="0">
              <a:solidFill>
                <a:srgbClr val="1F3359"/>
              </a:solidFill>
            </a:endParaRPr>
          </a:p>
          <a:p>
            <a:pPr lvl="0">
              <a:defRPr/>
            </a:pPr>
            <a:r>
              <a:rPr kumimoji="1" lang="en-US" altLang="ko-KR" sz="2600" b="1" dirty="0" smtClean="0">
                <a:solidFill>
                  <a:srgbClr val="1F3359"/>
                </a:solidFill>
              </a:rPr>
              <a:t>1. </a:t>
            </a:r>
            <a:r>
              <a:rPr kumimoji="1" lang="ko-KR" altLang="en-US" sz="2600" b="1" dirty="0" smtClean="0">
                <a:solidFill>
                  <a:srgbClr val="1F3359"/>
                </a:solidFill>
              </a:rPr>
              <a:t>요리 </a:t>
            </a:r>
            <a:r>
              <a:rPr kumimoji="1" lang="ko-KR" altLang="en-US" sz="2600" b="1" dirty="0" err="1" smtClean="0">
                <a:solidFill>
                  <a:srgbClr val="1F3359"/>
                </a:solidFill>
              </a:rPr>
              <a:t>레시피</a:t>
            </a:r>
            <a:r>
              <a:rPr kumimoji="1" lang="ko-KR" altLang="en-US" sz="2600" b="1" dirty="0" smtClean="0">
                <a:solidFill>
                  <a:srgbClr val="1F3359"/>
                </a:solidFill>
              </a:rPr>
              <a:t> 제공 기능 외 </a:t>
            </a:r>
            <a:r>
              <a:rPr kumimoji="1" lang="ko-KR" altLang="en-US" sz="2600" b="1" dirty="0" smtClean="0">
                <a:solidFill>
                  <a:srgbClr val="1F3359"/>
                </a:solidFill>
              </a:rPr>
              <a:t>유용한 </a:t>
            </a:r>
            <a:r>
              <a:rPr kumimoji="1" lang="ko-KR" altLang="en-US" sz="2600" b="1" dirty="0" smtClean="0">
                <a:solidFill>
                  <a:srgbClr val="1F3359"/>
                </a:solidFill>
              </a:rPr>
              <a:t>기능이 있음</a:t>
            </a:r>
            <a:r>
              <a:rPr kumimoji="1" lang="en-US" altLang="ko-KR" sz="2600" b="1" dirty="0" smtClean="0">
                <a:solidFill>
                  <a:srgbClr val="1F3359"/>
                </a:solidFill>
              </a:rPr>
              <a:t>.</a:t>
            </a:r>
          </a:p>
        </p:txBody>
      </p:sp>
      <p:sp>
        <p:nvSpPr>
          <p:cNvPr id="14" name="テキスト ボックス 3"/>
          <p:cNvSpPr txBox="1"/>
          <p:nvPr/>
        </p:nvSpPr>
        <p:spPr>
          <a:xfrm>
            <a:off x="5923408" y="3875999"/>
            <a:ext cx="3723460" cy="2185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ko-KR" altLang="en-US" sz="3200" b="1" dirty="0" smtClean="0">
                <a:solidFill>
                  <a:srgbClr val="1F3359"/>
                </a:solidFill>
              </a:rPr>
              <a:t>단점</a:t>
            </a:r>
            <a:endParaRPr kumimoji="1" lang="en-US" altLang="ko-KR" sz="3200" b="1" dirty="0" smtClean="0">
              <a:solidFill>
                <a:srgbClr val="1F3359"/>
              </a:solidFill>
            </a:endParaRPr>
          </a:p>
          <a:p>
            <a:pPr lvl="0">
              <a:defRPr/>
            </a:pPr>
            <a:r>
              <a:rPr kumimoji="1" lang="en-US" altLang="ko-KR" sz="2600" b="1" dirty="0" smtClean="0">
                <a:solidFill>
                  <a:srgbClr val="1F3359"/>
                </a:solidFill>
              </a:rPr>
              <a:t>1. </a:t>
            </a:r>
            <a:r>
              <a:rPr kumimoji="1" lang="ko-KR" altLang="en-US" sz="2600" b="1" dirty="0" smtClean="0">
                <a:solidFill>
                  <a:srgbClr val="1F3359"/>
                </a:solidFill>
              </a:rPr>
              <a:t>기능이 상당히 많아 처음</a:t>
            </a:r>
            <a:r>
              <a:rPr kumimoji="1" lang="en-US" altLang="ko-KR" sz="2600" b="1" dirty="0" smtClean="0">
                <a:solidFill>
                  <a:srgbClr val="1F3359"/>
                </a:solidFill>
              </a:rPr>
              <a:t> </a:t>
            </a:r>
            <a:r>
              <a:rPr kumimoji="1" lang="ko-KR" altLang="en-US" sz="2600" b="1" dirty="0" smtClean="0">
                <a:solidFill>
                  <a:srgbClr val="1F3359"/>
                </a:solidFill>
              </a:rPr>
              <a:t>접할 </a:t>
            </a:r>
            <a:r>
              <a:rPr kumimoji="1" lang="ko-KR" altLang="en-US" sz="2600" b="1" dirty="0" smtClean="0">
                <a:solidFill>
                  <a:srgbClr val="1F3359"/>
                </a:solidFill>
              </a:rPr>
              <a:t>때 헷갈림</a:t>
            </a:r>
            <a:r>
              <a:rPr kumimoji="1" lang="en-US" altLang="ko-KR" sz="2600" b="1" dirty="0" smtClean="0">
                <a:solidFill>
                  <a:srgbClr val="1F3359"/>
                </a:solidFill>
              </a:rPr>
              <a:t>.</a:t>
            </a:r>
            <a:endParaRPr kumimoji="1" lang="en-US" altLang="ko-KR" sz="2600" b="1" dirty="0">
              <a:solidFill>
                <a:srgbClr val="1F3359"/>
              </a:solidFill>
            </a:endParaRPr>
          </a:p>
          <a:p>
            <a:pPr lvl="0">
              <a:defRPr/>
            </a:pPr>
            <a:r>
              <a:rPr kumimoji="1" lang="en-US" altLang="ko-KR" sz="2600" b="1" dirty="0" smtClean="0">
                <a:solidFill>
                  <a:srgbClr val="1F3359"/>
                </a:solidFill>
              </a:rPr>
              <a:t>2. </a:t>
            </a:r>
            <a:r>
              <a:rPr kumimoji="1" lang="ko-KR" altLang="en-US" sz="2600" b="1" dirty="0" smtClean="0">
                <a:solidFill>
                  <a:srgbClr val="1F3359"/>
                </a:solidFill>
              </a:rPr>
              <a:t>쓰이지 </a:t>
            </a:r>
            <a:r>
              <a:rPr kumimoji="1" lang="ko-KR" altLang="en-US" sz="2600" b="1" dirty="0" smtClean="0">
                <a:solidFill>
                  <a:srgbClr val="1F3359"/>
                </a:solidFill>
              </a:rPr>
              <a:t>않는 기능이 </a:t>
            </a:r>
            <a:r>
              <a:rPr kumimoji="1" lang="ko-KR" altLang="en-US" sz="2600" b="1" dirty="0">
                <a:solidFill>
                  <a:srgbClr val="1F3359"/>
                </a:solidFill>
              </a:rPr>
              <a:t> </a:t>
            </a:r>
            <a:r>
              <a:rPr kumimoji="1" lang="ko-KR" altLang="en-US" sz="2600" b="1" dirty="0" smtClean="0">
                <a:solidFill>
                  <a:srgbClr val="1F3359"/>
                </a:solidFill>
              </a:rPr>
              <a:t>                                                        </a:t>
            </a:r>
            <a:r>
              <a:rPr kumimoji="1" lang="ko-KR" altLang="en-US" sz="2600" b="1" dirty="0" smtClean="0">
                <a:solidFill>
                  <a:srgbClr val="1F3359"/>
                </a:solidFill>
              </a:rPr>
              <a:t>있음</a:t>
            </a:r>
            <a:r>
              <a:rPr kumimoji="1" lang="en-US" altLang="ko-KR" sz="2600" b="1" dirty="0">
                <a:solidFill>
                  <a:srgbClr val="1F3359"/>
                </a:solidFill>
              </a:rPr>
              <a:t>.</a:t>
            </a:r>
            <a:r>
              <a:rPr kumimoji="1" lang="en-US" altLang="ko-KR" sz="2600" b="1" dirty="0" smtClean="0">
                <a:solidFill>
                  <a:srgbClr val="1F3359"/>
                </a:solidFill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957366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제목 1"/>
          <p:cNvSpPr txBox="1">
            <a:spLocks/>
          </p:cNvSpPr>
          <p:nvPr/>
        </p:nvSpPr>
        <p:spPr>
          <a:xfrm>
            <a:off x="7129305" y="3655704"/>
            <a:ext cx="1038604" cy="295976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lvl="0" algn="ctr" defTabSz="914400">
              <a:spcBef>
                <a:spcPct val="0"/>
              </a:spcBef>
              <a:defRPr/>
            </a:pPr>
            <a:r>
              <a:rPr lang="ko-KR" altLang="en-US" sz="1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음식점 검색</a:t>
            </a:r>
            <a:endParaRPr kumimoji="0" lang="ko-KR" altLang="en-US" sz="2400" b="0" i="0" u="none" strike="noStrike" kern="1200" cap="none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31" name="제목 1">
            <a:extLst>
              <a:ext uri="{FF2B5EF4-FFF2-40B4-BE49-F238E27FC236}">
                <a16:creationId xmlns:a16="http://schemas.microsoft.com/office/drawing/2014/main" xmlns="" id="{7EE7B6BD-83DF-4423-87F7-94CB21EA3009}"/>
              </a:ext>
            </a:extLst>
          </p:cNvPr>
          <p:cNvSpPr txBox="1">
            <a:spLocks/>
          </p:cNvSpPr>
          <p:nvPr/>
        </p:nvSpPr>
        <p:spPr>
          <a:xfrm>
            <a:off x="382447" y="616248"/>
            <a:ext cx="9008792" cy="864096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ko-KR" altLang="en-US" sz="2000" b="1" spc="-100" dirty="0" smtClean="0">
                <a:solidFill>
                  <a:schemeClr val="accent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자취세</a:t>
            </a:r>
            <a:r>
              <a:rPr lang="ko-KR" altLang="en-US" sz="2000" b="1" spc="-100" dirty="0">
                <a:solidFill>
                  <a:schemeClr val="accent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끼</a:t>
            </a:r>
            <a:r>
              <a:rPr lang="ko-KR" altLang="en-US" sz="2000" b="1" spc="-100" dirty="0" smtClean="0">
                <a:solidFill>
                  <a:schemeClr val="accent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의 강점</a:t>
            </a:r>
            <a:endParaRPr lang="en-US" altLang="ko-KR" sz="2000" b="1" spc="-100" dirty="0">
              <a:solidFill>
                <a:schemeClr val="accent5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xmlns="" id="{34B598D6-3CC1-408E-BB91-985A3B25E472}"/>
              </a:ext>
            </a:extLst>
          </p:cNvPr>
          <p:cNvSpPr/>
          <p:nvPr/>
        </p:nvSpPr>
        <p:spPr>
          <a:xfrm>
            <a:off x="498251" y="1484312"/>
            <a:ext cx="8892988" cy="3778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/>
          </a:p>
        </p:txBody>
      </p:sp>
      <p:sp>
        <p:nvSpPr>
          <p:cNvPr id="27" name="모서리가 둥근 직사각형 13">
            <a:extLst>
              <a:ext uri="{FF2B5EF4-FFF2-40B4-BE49-F238E27FC236}">
                <a16:creationId xmlns:a16="http://schemas.microsoft.com/office/drawing/2014/main" xmlns="" id="{C6E0B6AB-DA88-41B8-B4B9-BF860E0040B1}"/>
              </a:ext>
            </a:extLst>
          </p:cNvPr>
          <p:cNvSpPr/>
          <p:nvPr/>
        </p:nvSpPr>
        <p:spPr>
          <a:xfrm rot="16200000">
            <a:off x="923743" y="3567279"/>
            <a:ext cx="2296138" cy="2487483"/>
          </a:xfrm>
          <a:prstGeom prst="roundRect">
            <a:avLst>
              <a:gd name="adj" fmla="val 32017"/>
            </a:avLst>
          </a:prstGeom>
          <a:solidFill>
            <a:schemeClr val="bg1"/>
          </a:solidFill>
          <a:ln w="3175">
            <a:solidFill>
              <a:schemeClr val="bg1">
                <a:lumMod val="95000"/>
              </a:schemeClr>
            </a:solidFill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제목 1">
            <a:extLst>
              <a:ext uri="{FF2B5EF4-FFF2-40B4-BE49-F238E27FC236}">
                <a16:creationId xmlns:a16="http://schemas.microsoft.com/office/drawing/2014/main" xmlns="" id="{7F7D1C24-7CA2-4F97-B254-F4EE9A86F7C3}"/>
              </a:ext>
            </a:extLst>
          </p:cNvPr>
          <p:cNvSpPr txBox="1">
            <a:spLocks/>
          </p:cNvSpPr>
          <p:nvPr/>
        </p:nvSpPr>
        <p:spPr>
          <a:xfrm>
            <a:off x="1507822" y="3649829"/>
            <a:ext cx="1038604" cy="295976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1" hangingPunct="1"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실시 </a:t>
            </a:r>
            <a:endParaRPr kumimoji="0" lang="ko-KR" altLang="en-US" sz="2400" b="0" i="0" u="none" strike="noStrike" kern="1200" cap="none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37" name="제목 1">
            <a:extLst>
              <a:ext uri="{FF2B5EF4-FFF2-40B4-BE49-F238E27FC236}">
                <a16:creationId xmlns:a16="http://schemas.microsoft.com/office/drawing/2014/main" xmlns="" id="{81CA2102-F216-487B-9D85-E134E65D5891}"/>
              </a:ext>
            </a:extLst>
          </p:cNvPr>
          <p:cNvSpPr txBox="1">
            <a:spLocks/>
          </p:cNvSpPr>
          <p:nvPr/>
        </p:nvSpPr>
        <p:spPr>
          <a:xfrm>
            <a:off x="4304423" y="3655704"/>
            <a:ext cx="1038604" cy="295976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1" hangingPunct="1"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추천 경로</a:t>
            </a:r>
            <a:endParaRPr kumimoji="0" lang="ko-KR" altLang="en-US" sz="2400" b="0" i="0" u="none" strike="noStrike" kern="1200" cap="none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25400" y="6657975"/>
            <a:ext cx="9972000" cy="2095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テキスト ボックス 3"/>
          <p:cNvSpPr txBox="1"/>
          <p:nvPr/>
        </p:nvSpPr>
        <p:spPr>
          <a:xfrm>
            <a:off x="356277" y="1956850"/>
            <a:ext cx="1123356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en-US" altLang="ko-KR" sz="2000" b="1" dirty="0" smtClean="0">
                <a:solidFill>
                  <a:srgbClr val="1F3359"/>
                </a:solidFill>
              </a:rPr>
              <a:t>1. </a:t>
            </a:r>
            <a:r>
              <a:rPr kumimoji="1" lang="ko-KR" altLang="en-US" sz="2000" b="1" dirty="0" smtClean="0">
                <a:solidFill>
                  <a:srgbClr val="1F3359"/>
                </a:solidFill>
              </a:rPr>
              <a:t>간단한 </a:t>
            </a:r>
            <a:r>
              <a:rPr kumimoji="1" lang="en-US" altLang="ko-KR" sz="2000" b="1" dirty="0" smtClean="0">
                <a:solidFill>
                  <a:srgbClr val="1F3359"/>
                </a:solidFill>
              </a:rPr>
              <a:t>UI</a:t>
            </a:r>
            <a:r>
              <a:rPr kumimoji="1" lang="ko-KR" altLang="en-US" sz="2000" b="1" dirty="0" smtClean="0">
                <a:solidFill>
                  <a:srgbClr val="1F3359"/>
                </a:solidFill>
              </a:rPr>
              <a:t>와 편한 </a:t>
            </a:r>
            <a:r>
              <a:rPr kumimoji="1" lang="en-US" altLang="ko-KR" sz="2000" b="1" dirty="0" smtClean="0">
                <a:solidFill>
                  <a:srgbClr val="1F3359"/>
                </a:solidFill>
              </a:rPr>
              <a:t>UX</a:t>
            </a:r>
            <a:r>
              <a:rPr kumimoji="1" lang="ko-KR" altLang="en-US" sz="2000" b="1" dirty="0" smtClean="0">
                <a:solidFill>
                  <a:srgbClr val="1F3359"/>
                </a:solidFill>
              </a:rPr>
              <a:t>로 처음 접하는 사용자도 사용하기 편함</a:t>
            </a:r>
            <a:r>
              <a:rPr kumimoji="1" lang="en-US" altLang="ko-KR" sz="2000" b="1" dirty="0" smtClean="0">
                <a:solidFill>
                  <a:srgbClr val="1F3359"/>
                </a:solidFill>
              </a:rPr>
              <a:t>.</a:t>
            </a:r>
            <a:endParaRPr kumimoji="1" lang="ko-KR" altLang="en-US" sz="2000" b="1" dirty="0">
              <a:solidFill>
                <a:srgbClr val="1F3359"/>
              </a:solidFill>
            </a:endParaRPr>
          </a:p>
        </p:txBody>
      </p:sp>
      <p:sp>
        <p:nvSpPr>
          <p:cNvPr id="22" name="テキスト ボックス 3"/>
          <p:cNvSpPr txBox="1"/>
          <p:nvPr/>
        </p:nvSpPr>
        <p:spPr>
          <a:xfrm>
            <a:off x="356277" y="3226870"/>
            <a:ext cx="1123356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en-US" altLang="ko-KR" sz="2000" b="1" dirty="0" smtClean="0">
                <a:solidFill>
                  <a:srgbClr val="1F3359"/>
                </a:solidFill>
              </a:rPr>
              <a:t>2. </a:t>
            </a:r>
            <a:r>
              <a:rPr kumimoji="1" lang="ko-KR" altLang="en-US" sz="2000" b="1" dirty="0" smtClean="0">
                <a:solidFill>
                  <a:srgbClr val="1F3359"/>
                </a:solidFill>
              </a:rPr>
              <a:t>복잡한 요리가 아닌 간단 요리 </a:t>
            </a:r>
            <a:r>
              <a:rPr kumimoji="1" lang="ko-KR" altLang="en-US" sz="2000" b="1" dirty="0" err="1" smtClean="0">
                <a:solidFill>
                  <a:srgbClr val="1F3359"/>
                </a:solidFill>
              </a:rPr>
              <a:t>레시피를</a:t>
            </a:r>
            <a:r>
              <a:rPr kumimoji="1" lang="ko-KR" altLang="en-US" sz="2000" b="1" dirty="0" smtClean="0">
                <a:solidFill>
                  <a:srgbClr val="1F3359"/>
                </a:solidFill>
              </a:rPr>
              <a:t> 제공함으로써 </a:t>
            </a:r>
            <a:r>
              <a:rPr kumimoji="1" lang="ko-KR" altLang="en-US" sz="2000" b="1" dirty="0" smtClean="0">
                <a:solidFill>
                  <a:srgbClr val="1F3359"/>
                </a:solidFill>
              </a:rPr>
              <a:t>요리하는 </a:t>
            </a:r>
            <a:r>
              <a:rPr kumimoji="1" lang="ko-KR" altLang="en-US" sz="2000" b="1" dirty="0" smtClean="0">
                <a:solidFill>
                  <a:srgbClr val="1F3359"/>
                </a:solidFill>
              </a:rPr>
              <a:t>것에 </a:t>
            </a:r>
            <a:endParaRPr kumimoji="1" lang="en-US" altLang="ko-KR" sz="2000" b="1" dirty="0" smtClean="0">
              <a:solidFill>
                <a:srgbClr val="1F3359"/>
              </a:solidFill>
            </a:endParaRPr>
          </a:p>
          <a:p>
            <a:pPr lvl="0">
              <a:defRPr/>
            </a:pPr>
            <a:r>
              <a:rPr kumimoji="1" lang="ko-KR" altLang="en-US" sz="2000" b="1" dirty="0" smtClean="0">
                <a:solidFill>
                  <a:srgbClr val="1F3359"/>
                </a:solidFill>
              </a:rPr>
              <a:t>대해서</a:t>
            </a:r>
            <a:r>
              <a:rPr kumimoji="1" lang="en-US" altLang="ko-KR" sz="2000" b="1" dirty="0">
                <a:solidFill>
                  <a:srgbClr val="1F3359"/>
                </a:solidFill>
              </a:rPr>
              <a:t> </a:t>
            </a:r>
            <a:r>
              <a:rPr kumimoji="1" lang="ko-KR" altLang="en-US" sz="2000" b="1" dirty="0" smtClean="0">
                <a:solidFill>
                  <a:srgbClr val="1F3359"/>
                </a:solidFill>
              </a:rPr>
              <a:t>쉽게 </a:t>
            </a:r>
            <a:r>
              <a:rPr kumimoji="1" lang="ko-KR" altLang="en-US" sz="2000" b="1" dirty="0" smtClean="0">
                <a:solidFill>
                  <a:srgbClr val="1F3359"/>
                </a:solidFill>
              </a:rPr>
              <a:t>다가가게 해줌</a:t>
            </a:r>
            <a:r>
              <a:rPr kumimoji="1" lang="en-US" altLang="ko-KR" sz="2000" b="1" dirty="0" smtClean="0">
                <a:solidFill>
                  <a:srgbClr val="1F3359"/>
                </a:solidFill>
              </a:rPr>
              <a:t>.</a:t>
            </a:r>
            <a:endParaRPr kumimoji="1" lang="ko-KR" altLang="en-US" sz="2000" b="1" dirty="0">
              <a:solidFill>
                <a:srgbClr val="1F3359"/>
              </a:solidFill>
            </a:endParaRPr>
          </a:p>
        </p:txBody>
      </p:sp>
      <p:sp>
        <p:nvSpPr>
          <p:cNvPr id="24" name="テキスト ボックス 3"/>
          <p:cNvSpPr txBox="1"/>
          <p:nvPr/>
        </p:nvSpPr>
        <p:spPr>
          <a:xfrm>
            <a:off x="363786" y="4610965"/>
            <a:ext cx="1123356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en-US" altLang="ko-KR" sz="2000" b="1" dirty="0">
                <a:solidFill>
                  <a:srgbClr val="1F3359"/>
                </a:solidFill>
              </a:rPr>
              <a:t>3</a:t>
            </a:r>
            <a:r>
              <a:rPr kumimoji="1" lang="en-US" altLang="ko-KR" sz="2000" b="1" dirty="0" smtClean="0">
                <a:solidFill>
                  <a:srgbClr val="1F3359"/>
                </a:solidFill>
              </a:rPr>
              <a:t>. </a:t>
            </a:r>
            <a:r>
              <a:rPr kumimoji="1" lang="ko-KR" altLang="en-US" sz="2000" b="1" dirty="0" smtClean="0">
                <a:solidFill>
                  <a:srgbClr val="1F3359"/>
                </a:solidFill>
              </a:rPr>
              <a:t>복잡한 기능 없이 </a:t>
            </a:r>
            <a:r>
              <a:rPr kumimoji="1" lang="ko-KR" altLang="en-US" sz="2000" b="1" dirty="0" err="1" smtClean="0">
                <a:solidFill>
                  <a:srgbClr val="1F3359"/>
                </a:solidFill>
              </a:rPr>
              <a:t>레시피</a:t>
            </a:r>
            <a:r>
              <a:rPr kumimoji="1" lang="ko-KR" altLang="en-US" sz="2000" b="1" dirty="0" smtClean="0">
                <a:solidFill>
                  <a:srgbClr val="1F3359"/>
                </a:solidFill>
              </a:rPr>
              <a:t> </a:t>
            </a:r>
            <a:r>
              <a:rPr kumimoji="1" lang="ko-KR" altLang="en-US" sz="2000" b="1" dirty="0" err="1" smtClean="0">
                <a:solidFill>
                  <a:srgbClr val="1F3359"/>
                </a:solidFill>
              </a:rPr>
              <a:t>어플로써</a:t>
            </a:r>
            <a:r>
              <a:rPr kumimoji="1" lang="ko-KR" altLang="en-US" sz="2000" b="1" dirty="0" smtClean="0">
                <a:solidFill>
                  <a:srgbClr val="1F3359"/>
                </a:solidFill>
              </a:rPr>
              <a:t> 필요한 기능만 있음</a:t>
            </a:r>
            <a:r>
              <a:rPr kumimoji="1" lang="en-US" altLang="ko-KR" sz="2000" b="1" dirty="0" smtClean="0">
                <a:solidFill>
                  <a:srgbClr val="1F3359"/>
                </a:solidFill>
              </a:rPr>
              <a:t>.</a:t>
            </a:r>
            <a:endParaRPr kumimoji="1" lang="ko-KR" altLang="en-US" sz="2000" b="1" dirty="0">
              <a:solidFill>
                <a:srgbClr val="1F33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7020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xmlns="" id="{68CD33A1-5A0E-4507-A9A6-7A4FA6EF1C73}"/>
              </a:ext>
            </a:extLst>
          </p:cNvPr>
          <p:cNvSpPr/>
          <p:nvPr/>
        </p:nvSpPr>
        <p:spPr>
          <a:xfrm>
            <a:off x="1387778" y="2019336"/>
            <a:ext cx="5394022" cy="1493617"/>
          </a:xfrm>
          <a:prstGeom prst="rightArrow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카테고리 별 </a:t>
            </a:r>
            <a:endParaRPr lang="en-US" altLang="ko-KR" dirty="0" smtClean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r>
              <a:rPr lang="ko-KR" altLang="en-US" dirty="0" err="1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레시피</a:t>
            </a:r>
            <a:r>
              <a:rPr lang="ko-KR" altLang="en-US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조회</a:t>
            </a:r>
            <a:endParaRPr lang="ko-KR" altLang="en-US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382447" y="616248"/>
            <a:ext cx="9008792" cy="864096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ko-KR" altLang="en-US" sz="2000" b="1" spc="-100" dirty="0">
                <a:solidFill>
                  <a:schemeClr val="accent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주제 및 요약</a:t>
            </a:r>
            <a:endParaRPr lang="en-US" altLang="ko-KR" sz="2000" b="1" spc="-100" dirty="0">
              <a:solidFill>
                <a:schemeClr val="accent5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ko-KR" altLang="en-US" sz="1200" spc="-80" dirty="0">
                <a:gradFill flip="none" rotWithShape="1"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16200000" scaled="1"/>
                  <a:tileRect/>
                </a:gra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주제 </a:t>
            </a:r>
            <a:r>
              <a:rPr lang="en-US" altLang="ko-KR" sz="1200" spc="-80" dirty="0">
                <a:gradFill flip="none" rotWithShape="1"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16200000" scaled="1"/>
                  <a:tileRect/>
                </a:gra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  </a:t>
            </a:r>
            <a:r>
              <a:rPr lang="en-US" altLang="ko-KR" sz="1200" spc="-80" dirty="0" smtClean="0">
                <a:gradFill flip="none" rotWithShape="1"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16200000" scaled="1"/>
                  <a:tileRect/>
                </a:gra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Node </a:t>
            </a:r>
            <a:r>
              <a:rPr lang="en-US" altLang="ko-KR" sz="1200" spc="-80" dirty="0" err="1" smtClean="0">
                <a:gradFill flip="none" rotWithShape="1"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16200000" scaled="1"/>
                  <a:tileRect/>
                </a:gra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js</a:t>
            </a:r>
            <a:r>
              <a:rPr lang="ko-KR" altLang="en-US" sz="1200" spc="-80" dirty="0" smtClean="0">
                <a:gradFill flip="none" rotWithShape="1"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16200000" scaled="1"/>
                  <a:tileRect/>
                </a:gra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와 </a:t>
            </a:r>
            <a:r>
              <a:rPr lang="en-US" altLang="ko-KR" sz="1200" spc="-80" dirty="0" err="1" smtClean="0">
                <a:gradFill flip="none" rotWithShape="1"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16200000" scaled="1"/>
                  <a:tileRect/>
                </a:gra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MySql</a:t>
            </a:r>
            <a:r>
              <a:rPr lang="ko-KR" altLang="en-US" sz="1200" spc="-80" dirty="0" smtClean="0">
                <a:gradFill flip="none" rotWithShape="1"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16200000" scaled="1"/>
                  <a:tileRect/>
                </a:gra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을 활용한 서버기반 자취요리 </a:t>
            </a:r>
            <a:r>
              <a:rPr lang="ko-KR" altLang="en-US" sz="1200" spc="-80" dirty="0" err="1" smtClean="0">
                <a:gradFill flip="none" rotWithShape="1"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16200000" scaled="1"/>
                  <a:tileRect/>
                </a:gra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레시피</a:t>
            </a:r>
            <a:r>
              <a:rPr lang="ko-KR" altLang="en-US" sz="1200" spc="-80" dirty="0" smtClean="0">
                <a:gradFill flip="none" rotWithShape="1"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16200000" scaled="1"/>
                  <a:tileRect/>
                </a:gra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제공 </a:t>
            </a:r>
            <a:r>
              <a:rPr lang="ko-KR" altLang="en-US" sz="1200" spc="-80" dirty="0" err="1" smtClean="0">
                <a:gradFill flip="none" rotWithShape="1"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16200000" scaled="1"/>
                  <a:tileRect/>
                </a:gra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앱</a:t>
            </a:r>
            <a:r>
              <a:rPr lang="ko-KR" altLang="en-US" sz="1200" spc="-80" dirty="0" smtClean="0">
                <a:gradFill flip="none" rotWithShape="1"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16200000" scaled="1"/>
                  <a:tileRect/>
                </a:gra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endParaRPr lang="ko-KR" altLang="en-US" sz="1200" spc="-80" dirty="0">
              <a:gradFill flip="none" rotWithShape="1"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16200000" scaled="1"/>
                <a:tileRect/>
              </a:gra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98251" y="1484312"/>
            <a:ext cx="8892988" cy="3778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/>
          </a:p>
        </p:txBody>
      </p:sp>
      <p:sp>
        <p:nvSpPr>
          <p:cNvPr id="10" name="제목 1"/>
          <p:cNvSpPr txBox="1">
            <a:spLocks/>
          </p:cNvSpPr>
          <p:nvPr/>
        </p:nvSpPr>
        <p:spPr>
          <a:xfrm>
            <a:off x="390702" y="1518071"/>
            <a:ext cx="8236960" cy="792088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ko-KR" altLang="en-US" sz="1200" spc="-80" dirty="0">
                <a:gradFill flip="none" rotWithShape="1"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16200000" scaled="1"/>
                  <a:tileRect/>
                </a:gra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이 프로젝트는 </a:t>
            </a:r>
            <a:r>
              <a:rPr lang="ko-KR" altLang="en-US" sz="1200" spc="-80" dirty="0" smtClean="0">
                <a:gradFill flip="none" rotWithShape="1"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16200000" scaled="1"/>
                  <a:tileRect/>
                </a:gra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자취생들이 혼자 간단한 요리를 해먹기 위한 </a:t>
            </a:r>
            <a:r>
              <a:rPr lang="ko-KR" altLang="en-US" sz="1200" spc="-80" dirty="0" err="1" smtClean="0">
                <a:gradFill flip="none" rotWithShape="1"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16200000" scaled="1"/>
                  <a:tileRect/>
                </a:gra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레시피를</a:t>
            </a:r>
            <a:r>
              <a:rPr lang="ko-KR" altLang="en-US" sz="1200" spc="-80" dirty="0" smtClean="0">
                <a:gradFill flip="none" rotWithShape="1"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16200000" scaled="1"/>
                  <a:tileRect/>
                </a:gra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제공하는 </a:t>
            </a:r>
            <a:r>
              <a:rPr lang="ko-KR" altLang="en-US" sz="1200" spc="-80" dirty="0" err="1" smtClean="0">
                <a:gradFill flip="none" rotWithShape="1"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16200000" scaled="1"/>
                  <a:tileRect/>
                </a:gra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앱이다</a:t>
            </a:r>
            <a:r>
              <a:rPr lang="en-US" altLang="ko-KR" sz="1200" spc="-80" dirty="0">
                <a:gradFill flip="none" rotWithShape="1"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16200000" scaled="1"/>
                  <a:tileRect/>
                </a:gra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-25400" y="6657975"/>
            <a:ext cx="9972000" cy="2095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xmlns="" id="{551047F2-C390-46B6-98A9-5DE2C0B6FF56}"/>
              </a:ext>
            </a:extLst>
          </p:cNvPr>
          <p:cNvSpPr/>
          <p:nvPr/>
        </p:nvSpPr>
        <p:spPr>
          <a:xfrm>
            <a:off x="2908834" y="2697125"/>
            <a:ext cx="4537944" cy="1460871"/>
          </a:xfrm>
          <a:prstGeom prst="rightArrow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난이도 별 </a:t>
            </a:r>
            <a:endParaRPr lang="en-US" altLang="ko-KR" dirty="0" smtClean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r>
              <a:rPr lang="ko-KR" altLang="en-US" dirty="0" err="1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레시피</a:t>
            </a:r>
            <a:r>
              <a:rPr lang="ko-KR" altLang="en-US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조회</a:t>
            </a:r>
            <a:endParaRPr lang="ko-KR" altLang="en-US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xmlns="" id="{11E5570C-5960-4AB7-96BD-F631378648E7}"/>
              </a:ext>
            </a:extLst>
          </p:cNvPr>
          <p:cNvSpPr/>
          <p:nvPr/>
        </p:nvSpPr>
        <p:spPr>
          <a:xfrm>
            <a:off x="4450044" y="3427561"/>
            <a:ext cx="3714242" cy="1493617"/>
          </a:xfrm>
          <a:prstGeom prst="rightArrow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dirty="0" err="1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즐겨찾기</a:t>
            </a:r>
            <a:r>
              <a:rPr lang="ko-KR" altLang="en-US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목록</a:t>
            </a:r>
            <a:endParaRPr lang="en-US" altLang="ko-KR" dirty="0" smtClean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r>
              <a:rPr lang="ko-KR" altLang="en-US" dirty="0" err="1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레시피</a:t>
            </a:r>
            <a:r>
              <a:rPr lang="ko-KR" altLang="en-US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조회</a:t>
            </a:r>
            <a:endParaRPr lang="ko-KR" altLang="en-US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xmlns="" id="{7893D46A-1780-4F9C-8E0F-7E988DAE326A}"/>
              </a:ext>
            </a:extLst>
          </p:cNvPr>
          <p:cNvSpPr/>
          <p:nvPr/>
        </p:nvSpPr>
        <p:spPr>
          <a:xfrm>
            <a:off x="6262366" y="4157996"/>
            <a:ext cx="2620377" cy="1493617"/>
          </a:xfrm>
          <a:prstGeom prst="rightArrow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유저가 등록한</a:t>
            </a:r>
            <a:endParaRPr lang="en-US" altLang="ko-KR" dirty="0" smtClean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r>
              <a:rPr lang="ko-KR" altLang="en-US" dirty="0" err="1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레시피</a:t>
            </a:r>
            <a:r>
              <a:rPr lang="ko-KR" altLang="en-US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조회</a:t>
            </a:r>
            <a:endParaRPr lang="ko-KR" altLang="en-US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화살표: 오른쪽 3">
            <a:extLst>
              <a:ext uri="{FF2B5EF4-FFF2-40B4-BE49-F238E27FC236}">
                <a16:creationId xmlns:a16="http://schemas.microsoft.com/office/drawing/2014/main" xmlns="" id="{7893D46A-1780-4F9C-8E0F-7E988DAE326A}"/>
              </a:ext>
            </a:extLst>
          </p:cNvPr>
          <p:cNvSpPr/>
          <p:nvPr/>
        </p:nvSpPr>
        <p:spPr>
          <a:xfrm>
            <a:off x="7446778" y="4904804"/>
            <a:ext cx="2177209" cy="1493617"/>
          </a:xfrm>
          <a:prstGeom prst="rightArrow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재료 선택 후 </a:t>
            </a:r>
            <a:endParaRPr lang="en-US" altLang="ko-KR" dirty="0" smtClean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r>
              <a:rPr lang="ko-KR" altLang="en-US" dirty="0" err="1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레시피</a:t>
            </a:r>
            <a:r>
              <a:rPr lang="ko-KR" altLang="en-US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검색</a:t>
            </a:r>
            <a:endParaRPr lang="ko-KR" altLang="en-US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73439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正方形/長方形 19"/>
          <p:cNvSpPr/>
          <p:nvPr/>
        </p:nvSpPr>
        <p:spPr>
          <a:xfrm>
            <a:off x="3956267" y="4829505"/>
            <a:ext cx="1861009" cy="101339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ja-JP" altLang="en-US"/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382447" y="616248"/>
            <a:ext cx="9008792" cy="864096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ko-KR" altLang="en-US" sz="2000" b="1" spc="-100" dirty="0">
                <a:solidFill>
                  <a:schemeClr val="accent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시스템 구조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498251" y="1484312"/>
            <a:ext cx="8892988" cy="3778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/>
          </a:p>
        </p:txBody>
      </p:sp>
      <p:sp>
        <p:nvSpPr>
          <p:cNvPr id="3" name="직사각형 2"/>
          <p:cNvSpPr/>
          <p:nvPr/>
        </p:nvSpPr>
        <p:spPr>
          <a:xfrm>
            <a:off x="-25400" y="6657975"/>
            <a:ext cx="9972000" cy="2095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E2C4FFEB-BD09-44EC-B783-545B0BB8650B}"/>
              </a:ext>
            </a:extLst>
          </p:cNvPr>
          <p:cNvGrpSpPr/>
          <p:nvPr/>
        </p:nvGrpSpPr>
        <p:grpSpPr>
          <a:xfrm>
            <a:off x="3643680" y="1799588"/>
            <a:ext cx="6002070" cy="4747826"/>
            <a:chOff x="567461" y="1726131"/>
            <a:chExt cx="6002070" cy="4747826"/>
          </a:xfrm>
        </p:grpSpPr>
        <p:sp>
          <p:nvSpPr>
            <p:cNvPr id="57" name="사각형: 둥근 모서리 56">
              <a:extLst>
                <a:ext uri="{FF2B5EF4-FFF2-40B4-BE49-F238E27FC236}">
                  <a16:creationId xmlns:a16="http://schemas.microsoft.com/office/drawing/2014/main" xmlns="" id="{254DB0AC-C1ED-4B47-A986-554DC96EE1B9}"/>
                </a:ext>
              </a:extLst>
            </p:cNvPr>
            <p:cNvSpPr/>
            <p:nvPr/>
          </p:nvSpPr>
          <p:spPr>
            <a:xfrm>
              <a:off x="567461" y="3774229"/>
              <a:ext cx="2429899" cy="664679"/>
            </a:xfrm>
            <a:prstGeom prst="roundRect">
              <a:avLst/>
            </a:prstGeom>
            <a:solidFill>
              <a:srgbClr val="E9DD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xmlns="" id="{94085E20-29FE-44C8-848C-F402EDB26927}"/>
                </a:ext>
              </a:extLst>
            </p:cNvPr>
            <p:cNvSpPr/>
            <p:nvPr/>
          </p:nvSpPr>
          <p:spPr>
            <a:xfrm>
              <a:off x="3619854" y="2423810"/>
              <a:ext cx="2949677" cy="4050147"/>
            </a:xfrm>
            <a:prstGeom prst="roundRect">
              <a:avLst/>
            </a:prstGeom>
            <a:solidFill>
              <a:srgbClr val="6099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xmlns="" id="{FDBA2A7A-176C-4047-8E9E-EBDC32CAE7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45565" y="1726131"/>
              <a:ext cx="1148577" cy="1148577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xmlns="" id="{19542BCA-EF1F-40F7-8490-3A86C77DFE1D}"/>
                </a:ext>
              </a:extLst>
            </p:cNvPr>
            <p:cNvSpPr txBox="1"/>
            <p:nvPr/>
          </p:nvSpPr>
          <p:spPr>
            <a:xfrm>
              <a:off x="4292456" y="2049664"/>
              <a:ext cx="18117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사용자 애플리케이션</a:t>
              </a: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xmlns="" id="{30C810A2-831E-41D3-94FC-78ABA5ABF5D2}"/>
                </a:ext>
              </a:extLst>
            </p:cNvPr>
            <p:cNvSpPr/>
            <p:nvPr/>
          </p:nvSpPr>
          <p:spPr>
            <a:xfrm>
              <a:off x="3904990" y="2917459"/>
              <a:ext cx="2369573" cy="373625"/>
            </a:xfrm>
            <a:prstGeom prst="rect">
              <a:avLst/>
            </a:prstGeom>
            <a:solidFill>
              <a:srgbClr val="85C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로그인</a:t>
              </a: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xmlns="" id="{0A9BEB22-7B0B-4D2C-A04A-1B6524C9A00B}"/>
                </a:ext>
              </a:extLst>
            </p:cNvPr>
            <p:cNvSpPr/>
            <p:nvPr/>
          </p:nvSpPr>
          <p:spPr>
            <a:xfrm>
              <a:off x="3904990" y="3423822"/>
              <a:ext cx="2369573" cy="373625"/>
            </a:xfrm>
            <a:prstGeom prst="rect">
              <a:avLst/>
            </a:prstGeom>
            <a:solidFill>
              <a:srgbClr val="85C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 smtClean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카테고리 별 </a:t>
              </a:r>
              <a:r>
                <a:rPr lang="ko-KR" altLang="en-US" sz="1400" b="1" dirty="0" err="1" smtClean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레시피</a:t>
              </a:r>
              <a:r>
                <a:rPr lang="ko-KR" altLang="en-US" sz="1400" b="1" dirty="0" smtClean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 조회</a:t>
              </a:r>
              <a:endParaRPr lang="ko-KR" altLang="en-US" sz="14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xmlns="" id="{53BFD110-6472-4619-8C3A-3E459F95A40A}"/>
                </a:ext>
              </a:extLst>
            </p:cNvPr>
            <p:cNvSpPr/>
            <p:nvPr/>
          </p:nvSpPr>
          <p:spPr>
            <a:xfrm>
              <a:off x="3904990" y="3930185"/>
              <a:ext cx="2369573" cy="373625"/>
            </a:xfrm>
            <a:prstGeom prst="rect">
              <a:avLst/>
            </a:prstGeom>
            <a:solidFill>
              <a:srgbClr val="85C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 smtClean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난이도 별 </a:t>
              </a:r>
              <a:r>
                <a:rPr lang="ko-KR" altLang="en-US" sz="1400" b="1" dirty="0" err="1" smtClean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레시피</a:t>
              </a:r>
              <a:r>
                <a:rPr lang="ko-KR" altLang="en-US" sz="1400" b="1" dirty="0" smtClean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 조회</a:t>
              </a:r>
              <a:endParaRPr lang="ko-KR" altLang="en-US" sz="14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xmlns="" id="{4FEB2EAE-8BE5-411B-A90E-78484A8A81FC}"/>
                </a:ext>
              </a:extLst>
            </p:cNvPr>
            <p:cNvSpPr/>
            <p:nvPr/>
          </p:nvSpPr>
          <p:spPr>
            <a:xfrm>
              <a:off x="3904989" y="5435653"/>
              <a:ext cx="2369573" cy="373625"/>
            </a:xfrm>
            <a:prstGeom prst="rect">
              <a:avLst/>
            </a:prstGeom>
            <a:solidFill>
              <a:srgbClr val="85C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 smtClean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재료 선택 후 </a:t>
              </a:r>
              <a:r>
                <a:rPr lang="ko-KR" altLang="en-US" sz="1400" b="1" dirty="0" err="1" smtClean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레시피</a:t>
              </a:r>
              <a:r>
                <a:rPr lang="ko-KR" altLang="en-US" sz="1400" b="1" dirty="0" smtClean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 검색</a:t>
              </a:r>
              <a:endParaRPr lang="ko-KR" altLang="en-US" sz="14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xmlns="" id="{65C6805F-3BD5-4D9C-B556-603868D6AD2B}"/>
                </a:ext>
              </a:extLst>
            </p:cNvPr>
            <p:cNvSpPr/>
            <p:nvPr/>
          </p:nvSpPr>
          <p:spPr>
            <a:xfrm>
              <a:off x="3904989" y="4448669"/>
              <a:ext cx="2369573" cy="373625"/>
            </a:xfrm>
            <a:prstGeom prst="rect">
              <a:avLst/>
            </a:prstGeom>
            <a:solidFill>
              <a:srgbClr val="85C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 err="1" smtClean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즐겨찾기</a:t>
              </a:r>
              <a:r>
                <a:rPr lang="ko-KR" altLang="en-US" sz="1400" b="1" dirty="0" smtClean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 목록 </a:t>
              </a:r>
              <a:r>
                <a:rPr lang="ko-KR" altLang="en-US" sz="1400" b="1" dirty="0" err="1" smtClean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레시피</a:t>
              </a:r>
              <a:r>
                <a:rPr lang="ko-KR" altLang="en-US" sz="1400" b="1" dirty="0" smtClean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 조회</a:t>
              </a:r>
              <a:endParaRPr lang="ko-KR" altLang="en-US" sz="14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xmlns="" id="{61A6DBD2-3BE0-4DE3-844B-B185718E74DD}"/>
                </a:ext>
              </a:extLst>
            </p:cNvPr>
            <p:cNvSpPr/>
            <p:nvPr/>
          </p:nvSpPr>
          <p:spPr>
            <a:xfrm>
              <a:off x="3904990" y="4936529"/>
              <a:ext cx="2369573" cy="373625"/>
            </a:xfrm>
            <a:prstGeom prst="rect">
              <a:avLst/>
            </a:prstGeom>
            <a:solidFill>
              <a:srgbClr val="85C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 smtClean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유저가 등록한 </a:t>
              </a:r>
              <a:r>
                <a:rPr lang="ko-KR" altLang="en-US" sz="1400" b="1" dirty="0" err="1" smtClean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레시피</a:t>
              </a:r>
              <a:r>
                <a:rPr lang="ko-KR" altLang="en-US" sz="1400" b="1" dirty="0" smtClean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 조회</a:t>
              </a:r>
              <a:endParaRPr lang="ko-KR" altLang="en-US" sz="14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xmlns="" id="{9EB9136D-D1D2-41CD-995B-DDB94DAF5682}"/>
                </a:ext>
              </a:extLst>
            </p:cNvPr>
            <p:cNvSpPr/>
            <p:nvPr/>
          </p:nvSpPr>
          <p:spPr>
            <a:xfrm>
              <a:off x="880048" y="3902394"/>
              <a:ext cx="1861152" cy="373625"/>
            </a:xfrm>
            <a:prstGeom prst="rect">
              <a:avLst/>
            </a:prstGeom>
            <a:solidFill>
              <a:srgbClr val="B5B5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 smtClean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REST </a:t>
              </a:r>
              <a:r>
                <a:rPr lang="en-US" altLang="ko-KR" sz="1400" b="1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API</a:t>
              </a:r>
              <a:endParaRPr lang="ko-KR" altLang="en-US" sz="14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cxnSp>
          <p:nvCxnSpPr>
            <p:cNvPr id="61" name="연결선: 꺾임 60">
              <a:extLst>
                <a:ext uri="{FF2B5EF4-FFF2-40B4-BE49-F238E27FC236}">
                  <a16:creationId xmlns:a16="http://schemas.microsoft.com/office/drawing/2014/main" xmlns="" id="{985A81B6-4876-41B6-8A69-2DBF3CCB9862}"/>
                </a:ext>
              </a:extLst>
            </p:cNvPr>
            <p:cNvCxnSpPr>
              <a:cxnSpLocks/>
              <a:stCxn id="16" idx="1"/>
              <a:endCxn id="57" idx="3"/>
            </p:cNvCxnSpPr>
            <p:nvPr/>
          </p:nvCxnSpPr>
          <p:spPr>
            <a:xfrm rot="10800000">
              <a:off x="2997361" y="4106570"/>
              <a:ext cx="907629" cy="528913"/>
            </a:xfrm>
            <a:prstGeom prst="bentConnector3">
              <a:avLst/>
            </a:prstGeom>
            <a:ln w="57150">
              <a:solidFill>
                <a:srgbClr val="FAC56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연결선: 꺾임 65">
              <a:extLst>
                <a:ext uri="{FF2B5EF4-FFF2-40B4-BE49-F238E27FC236}">
                  <a16:creationId xmlns:a16="http://schemas.microsoft.com/office/drawing/2014/main" xmlns="" id="{C7DAD454-4C27-4C5C-8CFC-FFA552A2917B}"/>
                </a:ext>
              </a:extLst>
            </p:cNvPr>
            <p:cNvCxnSpPr>
              <a:cxnSpLocks/>
              <a:stCxn id="50" idx="1"/>
              <a:endCxn id="57" idx="3"/>
            </p:cNvCxnSpPr>
            <p:nvPr/>
          </p:nvCxnSpPr>
          <p:spPr>
            <a:xfrm rot="10800000">
              <a:off x="2997360" y="4106570"/>
              <a:ext cx="907630" cy="1016773"/>
            </a:xfrm>
            <a:prstGeom prst="bentConnector3">
              <a:avLst>
                <a:gd name="adj1" fmla="val 50000"/>
              </a:avLst>
            </a:prstGeom>
            <a:ln w="57150">
              <a:solidFill>
                <a:srgbClr val="FAC56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직사각형 34">
            <a:extLst>
              <a:ext uri="{FF2B5EF4-FFF2-40B4-BE49-F238E27FC236}">
                <a16:creationId xmlns:a16="http://schemas.microsoft.com/office/drawing/2014/main" xmlns="" id="{4FEB2EAE-8BE5-411B-A90E-78484A8A81FC}"/>
              </a:ext>
            </a:extLst>
          </p:cNvPr>
          <p:cNvSpPr/>
          <p:nvPr/>
        </p:nvSpPr>
        <p:spPr>
          <a:xfrm>
            <a:off x="6986124" y="6028259"/>
            <a:ext cx="2369573" cy="373625"/>
          </a:xfrm>
          <a:prstGeom prst="rect">
            <a:avLst/>
          </a:prstGeom>
          <a:solidFill>
            <a:srgbClr val="85C8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err="1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즐겨찾기</a:t>
            </a:r>
            <a:r>
              <a:rPr lang="ko-KR" altLang="en-US" sz="1400" b="1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1400" b="1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등록</a:t>
            </a:r>
            <a:r>
              <a:rPr lang="en-US" altLang="ko-KR" sz="1400" b="1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/</a:t>
            </a:r>
            <a:r>
              <a:rPr lang="ko-KR" altLang="en-US" sz="1400" b="1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삭제</a:t>
            </a:r>
            <a:endParaRPr lang="ko-KR" altLang="en-US" sz="14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7" name="사각형: 둥근 모서리 6">
            <a:extLst>
              <a:ext uri="{FF2B5EF4-FFF2-40B4-BE49-F238E27FC236}">
                <a16:creationId xmlns:a16="http://schemas.microsoft.com/office/drawing/2014/main" xmlns="" id="{94085E20-29FE-44C8-848C-F402EDB26927}"/>
              </a:ext>
            </a:extLst>
          </p:cNvPr>
          <p:cNvSpPr/>
          <p:nvPr/>
        </p:nvSpPr>
        <p:spPr>
          <a:xfrm>
            <a:off x="288666" y="2466520"/>
            <a:ext cx="2949677" cy="4050147"/>
          </a:xfrm>
          <a:prstGeom prst="roundRect">
            <a:avLst/>
          </a:prstGeom>
          <a:solidFill>
            <a:srgbClr val="6099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19542BCA-EF1F-40F7-8490-3A86C77DFE1D}"/>
              </a:ext>
            </a:extLst>
          </p:cNvPr>
          <p:cNvSpPr txBox="1"/>
          <p:nvPr/>
        </p:nvSpPr>
        <p:spPr>
          <a:xfrm>
            <a:off x="1294465" y="2123121"/>
            <a:ext cx="9380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관리자 웹</a:t>
            </a:r>
            <a:endParaRPr lang="ko-KR" altLang="en-US" sz="14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40" name="연결선: 꺾임 65">
            <a:extLst>
              <a:ext uri="{FF2B5EF4-FFF2-40B4-BE49-F238E27FC236}">
                <a16:creationId xmlns:a16="http://schemas.microsoft.com/office/drawing/2014/main" xmlns="" id="{C7DAD454-4C27-4C5C-8CFC-FFA552A2917B}"/>
              </a:ext>
            </a:extLst>
          </p:cNvPr>
          <p:cNvCxnSpPr>
            <a:cxnSpLocks/>
            <a:stCxn id="35" idx="1"/>
            <a:endCxn id="57" idx="3"/>
          </p:cNvCxnSpPr>
          <p:nvPr/>
        </p:nvCxnSpPr>
        <p:spPr>
          <a:xfrm rot="10800000">
            <a:off x="6073580" y="4180026"/>
            <a:ext cx="912545" cy="2035046"/>
          </a:xfrm>
          <a:prstGeom prst="bentConnector3">
            <a:avLst>
              <a:gd name="adj1" fmla="val 50000"/>
            </a:avLst>
          </a:prstGeom>
          <a:ln w="57150">
            <a:solidFill>
              <a:srgbClr val="FAC56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연결선: 꺾임 65">
            <a:extLst>
              <a:ext uri="{FF2B5EF4-FFF2-40B4-BE49-F238E27FC236}">
                <a16:creationId xmlns:a16="http://schemas.microsoft.com/office/drawing/2014/main" xmlns="" id="{C7DAD454-4C27-4C5C-8CFC-FFA552A2917B}"/>
              </a:ext>
            </a:extLst>
          </p:cNvPr>
          <p:cNvCxnSpPr>
            <a:cxnSpLocks/>
            <a:stCxn id="12" idx="1"/>
            <a:endCxn id="57" idx="3"/>
          </p:cNvCxnSpPr>
          <p:nvPr/>
        </p:nvCxnSpPr>
        <p:spPr>
          <a:xfrm rot="10800000" flipV="1">
            <a:off x="6073579" y="3684092"/>
            <a:ext cx="907630" cy="495934"/>
          </a:xfrm>
          <a:prstGeom prst="bentConnector3">
            <a:avLst>
              <a:gd name="adj1" fmla="val 50000"/>
            </a:avLst>
          </a:prstGeom>
          <a:ln w="57150">
            <a:solidFill>
              <a:srgbClr val="FAC56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연결선: 꺾임 60">
            <a:extLst>
              <a:ext uri="{FF2B5EF4-FFF2-40B4-BE49-F238E27FC236}">
                <a16:creationId xmlns:a16="http://schemas.microsoft.com/office/drawing/2014/main" xmlns="" id="{985A81B6-4876-41B6-8A69-2DBF3CCB9862}"/>
              </a:ext>
            </a:extLst>
          </p:cNvPr>
          <p:cNvCxnSpPr>
            <a:cxnSpLocks/>
            <a:stCxn id="4" idx="1"/>
            <a:endCxn id="57" idx="3"/>
          </p:cNvCxnSpPr>
          <p:nvPr/>
        </p:nvCxnSpPr>
        <p:spPr>
          <a:xfrm rot="10800000" flipV="1">
            <a:off x="6073579" y="3177728"/>
            <a:ext cx="907630" cy="1002297"/>
          </a:xfrm>
          <a:prstGeom prst="bentConnector3">
            <a:avLst>
              <a:gd name="adj1" fmla="val 50000"/>
            </a:avLst>
          </a:prstGeom>
          <a:ln w="57150">
            <a:solidFill>
              <a:srgbClr val="FAC56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연결선: 꺾임 60">
            <a:extLst>
              <a:ext uri="{FF2B5EF4-FFF2-40B4-BE49-F238E27FC236}">
                <a16:creationId xmlns:a16="http://schemas.microsoft.com/office/drawing/2014/main" xmlns="" id="{985A81B6-4876-41B6-8A69-2DBF3CCB9862}"/>
              </a:ext>
            </a:extLst>
          </p:cNvPr>
          <p:cNvCxnSpPr>
            <a:cxnSpLocks/>
            <a:stCxn id="15" idx="1"/>
            <a:endCxn id="57" idx="3"/>
          </p:cNvCxnSpPr>
          <p:nvPr/>
        </p:nvCxnSpPr>
        <p:spPr>
          <a:xfrm rot="10800000">
            <a:off x="6073580" y="4180027"/>
            <a:ext cx="907629" cy="1515897"/>
          </a:xfrm>
          <a:prstGeom prst="bentConnector3">
            <a:avLst>
              <a:gd name="adj1" fmla="val 50000"/>
            </a:avLst>
          </a:prstGeom>
          <a:ln w="57150">
            <a:solidFill>
              <a:srgbClr val="FAC56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연결선: 꺾임 60">
            <a:extLst>
              <a:ext uri="{FF2B5EF4-FFF2-40B4-BE49-F238E27FC236}">
                <a16:creationId xmlns:a16="http://schemas.microsoft.com/office/drawing/2014/main" xmlns="" id="{985A81B6-4876-41B6-8A69-2DBF3CCB9862}"/>
              </a:ext>
            </a:extLst>
          </p:cNvPr>
          <p:cNvCxnSpPr>
            <a:cxnSpLocks/>
            <a:stCxn id="13" idx="1"/>
            <a:endCxn id="57" idx="3"/>
          </p:cNvCxnSpPr>
          <p:nvPr/>
        </p:nvCxnSpPr>
        <p:spPr>
          <a:xfrm rot="10800000">
            <a:off x="6073579" y="4180027"/>
            <a:ext cx="907630" cy="10429"/>
          </a:xfrm>
          <a:prstGeom prst="bentConnector3">
            <a:avLst>
              <a:gd name="adj1" fmla="val 50000"/>
            </a:avLst>
          </a:prstGeom>
          <a:ln w="57150">
            <a:solidFill>
              <a:srgbClr val="FAC56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직사각형 62">
            <a:extLst>
              <a:ext uri="{FF2B5EF4-FFF2-40B4-BE49-F238E27FC236}">
                <a16:creationId xmlns:a16="http://schemas.microsoft.com/office/drawing/2014/main" xmlns="" id="{30C810A2-831E-41D3-94FC-78ABA5ABF5D2}"/>
              </a:ext>
            </a:extLst>
          </p:cNvPr>
          <p:cNvSpPr/>
          <p:nvPr/>
        </p:nvSpPr>
        <p:spPr>
          <a:xfrm>
            <a:off x="578716" y="3000901"/>
            <a:ext cx="2369573" cy="373625"/>
          </a:xfrm>
          <a:prstGeom prst="rect">
            <a:avLst/>
          </a:prstGeom>
          <a:solidFill>
            <a:srgbClr val="85C8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로그인</a:t>
            </a: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xmlns="" id="{30C810A2-831E-41D3-94FC-78ABA5ABF5D2}"/>
              </a:ext>
            </a:extLst>
          </p:cNvPr>
          <p:cNvSpPr/>
          <p:nvPr/>
        </p:nvSpPr>
        <p:spPr>
          <a:xfrm>
            <a:off x="578717" y="3474061"/>
            <a:ext cx="2369573" cy="373625"/>
          </a:xfrm>
          <a:prstGeom prst="rect">
            <a:avLst/>
          </a:prstGeom>
          <a:solidFill>
            <a:srgbClr val="85C8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메뉴 등록</a:t>
            </a:r>
            <a:r>
              <a:rPr lang="en-US" altLang="ko-KR" sz="1400" b="1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/</a:t>
            </a:r>
            <a:r>
              <a:rPr lang="ko-KR" altLang="en-US" sz="1400" b="1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삭제</a:t>
            </a:r>
            <a:endParaRPr lang="ko-KR" altLang="en-US" sz="14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xmlns="" id="{30C810A2-831E-41D3-94FC-78ABA5ABF5D2}"/>
              </a:ext>
            </a:extLst>
          </p:cNvPr>
          <p:cNvSpPr/>
          <p:nvPr/>
        </p:nvSpPr>
        <p:spPr>
          <a:xfrm>
            <a:off x="578717" y="3953737"/>
            <a:ext cx="2369573" cy="373625"/>
          </a:xfrm>
          <a:prstGeom prst="rect">
            <a:avLst/>
          </a:prstGeom>
          <a:solidFill>
            <a:srgbClr val="85C8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메뉴 리스트 조회</a:t>
            </a:r>
            <a:endParaRPr lang="ko-KR" altLang="en-US" sz="14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xmlns="" id="{30C810A2-831E-41D3-94FC-78ABA5ABF5D2}"/>
              </a:ext>
            </a:extLst>
          </p:cNvPr>
          <p:cNvSpPr/>
          <p:nvPr/>
        </p:nvSpPr>
        <p:spPr>
          <a:xfrm>
            <a:off x="578717" y="4424798"/>
            <a:ext cx="2369573" cy="373625"/>
          </a:xfrm>
          <a:prstGeom prst="rect">
            <a:avLst/>
          </a:prstGeom>
          <a:solidFill>
            <a:srgbClr val="85C8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err="1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레시</a:t>
            </a:r>
            <a:r>
              <a:rPr lang="ko-KR" altLang="en-US" sz="1400" b="1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피</a:t>
            </a:r>
            <a:r>
              <a:rPr lang="ko-KR" altLang="en-US" sz="1400" b="1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리스트 조회</a:t>
            </a:r>
            <a:endParaRPr lang="ko-KR" altLang="en-US" sz="14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xmlns="" id="{30C810A2-831E-41D3-94FC-78ABA5ABF5D2}"/>
              </a:ext>
            </a:extLst>
          </p:cNvPr>
          <p:cNvSpPr/>
          <p:nvPr/>
        </p:nvSpPr>
        <p:spPr>
          <a:xfrm>
            <a:off x="578715" y="4895751"/>
            <a:ext cx="2369573" cy="373625"/>
          </a:xfrm>
          <a:prstGeom prst="rect">
            <a:avLst/>
          </a:prstGeom>
          <a:solidFill>
            <a:srgbClr val="85C8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err="1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레시피</a:t>
            </a:r>
            <a:r>
              <a:rPr lang="ko-KR" altLang="en-US" sz="1400" b="1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등록</a:t>
            </a:r>
            <a:r>
              <a:rPr lang="en-US" altLang="ko-KR" sz="1400" b="1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/</a:t>
            </a:r>
            <a:r>
              <a:rPr lang="ko-KR" altLang="en-US" sz="1400" b="1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수정</a:t>
            </a:r>
            <a:endParaRPr lang="ko-KR" altLang="en-US" sz="14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xmlns="" id="{30C810A2-831E-41D3-94FC-78ABA5ABF5D2}"/>
              </a:ext>
            </a:extLst>
          </p:cNvPr>
          <p:cNvSpPr/>
          <p:nvPr/>
        </p:nvSpPr>
        <p:spPr>
          <a:xfrm>
            <a:off x="578717" y="5383611"/>
            <a:ext cx="2369573" cy="373625"/>
          </a:xfrm>
          <a:prstGeom prst="rect">
            <a:avLst/>
          </a:prstGeom>
          <a:solidFill>
            <a:srgbClr val="85C8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회원 리스트 조회</a:t>
            </a:r>
            <a:endParaRPr lang="ko-KR" altLang="en-US" sz="14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xmlns="" id="{30C810A2-831E-41D3-94FC-78ABA5ABF5D2}"/>
              </a:ext>
            </a:extLst>
          </p:cNvPr>
          <p:cNvSpPr/>
          <p:nvPr/>
        </p:nvSpPr>
        <p:spPr>
          <a:xfrm>
            <a:off x="578717" y="5882735"/>
            <a:ext cx="2369573" cy="373625"/>
          </a:xfrm>
          <a:prstGeom prst="rect">
            <a:avLst/>
          </a:prstGeom>
          <a:solidFill>
            <a:srgbClr val="85C8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회원 삭제</a:t>
            </a:r>
            <a:endParaRPr lang="ko-KR" altLang="en-US" sz="14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75" name="연결선: 꺾임 60">
            <a:extLst>
              <a:ext uri="{FF2B5EF4-FFF2-40B4-BE49-F238E27FC236}">
                <a16:creationId xmlns:a16="http://schemas.microsoft.com/office/drawing/2014/main" xmlns="" id="{985A81B6-4876-41B6-8A69-2DBF3CCB9862}"/>
              </a:ext>
            </a:extLst>
          </p:cNvPr>
          <p:cNvCxnSpPr>
            <a:cxnSpLocks/>
            <a:stCxn id="63" idx="3"/>
            <a:endCxn id="57" idx="1"/>
          </p:cNvCxnSpPr>
          <p:nvPr/>
        </p:nvCxnSpPr>
        <p:spPr>
          <a:xfrm>
            <a:off x="2948289" y="3187714"/>
            <a:ext cx="695391" cy="992312"/>
          </a:xfrm>
          <a:prstGeom prst="bentConnector3">
            <a:avLst>
              <a:gd name="adj1" fmla="val 50000"/>
            </a:avLst>
          </a:prstGeom>
          <a:ln w="57150">
            <a:solidFill>
              <a:srgbClr val="FAC56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연결선: 꺾임 60">
            <a:extLst>
              <a:ext uri="{FF2B5EF4-FFF2-40B4-BE49-F238E27FC236}">
                <a16:creationId xmlns:a16="http://schemas.microsoft.com/office/drawing/2014/main" xmlns="" id="{985A81B6-4876-41B6-8A69-2DBF3CCB9862}"/>
              </a:ext>
            </a:extLst>
          </p:cNvPr>
          <p:cNvCxnSpPr>
            <a:cxnSpLocks/>
            <a:stCxn id="65" idx="3"/>
            <a:endCxn id="57" idx="1"/>
          </p:cNvCxnSpPr>
          <p:nvPr/>
        </p:nvCxnSpPr>
        <p:spPr>
          <a:xfrm>
            <a:off x="2948290" y="3660874"/>
            <a:ext cx="695390" cy="519152"/>
          </a:xfrm>
          <a:prstGeom prst="bentConnector3">
            <a:avLst>
              <a:gd name="adj1" fmla="val 50000"/>
            </a:avLst>
          </a:prstGeom>
          <a:ln w="57150">
            <a:solidFill>
              <a:srgbClr val="FAC56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연결선: 꺾임 60">
            <a:extLst>
              <a:ext uri="{FF2B5EF4-FFF2-40B4-BE49-F238E27FC236}">
                <a16:creationId xmlns:a16="http://schemas.microsoft.com/office/drawing/2014/main" xmlns="" id="{985A81B6-4876-41B6-8A69-2DBF3CCB9862}"/>
              </a:ext>
            </a:extLst>
          </p:cNvPr>
          <p:cNvCxnSpPr>
            <a:cxnSpLocks/>
            <a:stCxn id="67" idx="3"/>
            <a:endCxn id="57" idx="1"/>
          </p:cNvCxnSpPr>
          <p:nvPr/>
        </p:nvCxnSpPr>
        <p:spPr>
          <a:xfrm>
            <a:off x="2948290" y="4140550"/>
            <a:ext cx="695390" cy="39476"/>
          </a:xfrm>
          <a:prstGeom prst="bentConnector3">
            <a:avLst>
              <a:gd name="adj1" fmla="val 50000"/>
            </a:avLst>
          </a:prstGeom>
          <a:ln w="57150">
            <a:solidFill>
              <a:srgbClr val="FAC56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연결선: 꺾임 60">
            <a:extLst>
              <a:ext uri="{FF2B5EF4-FFF2-40B4-BE49-F238E27FC236}">
                <a16:creationId xmlns:a16="http://schemas.microsoft.com/office/drawing/2014/main" xmlns="" id="{985A81B6-4876-41B6-8A69-2DBF3CCB9862}"/>
              </a:ext>
            </a:extLst>
          </p:cNvPr>
          <p:cNvCxnSpPr>
            <a:cxnSpLocks/>
            <a:stCxn id="68" idx="3"/>
            <a:endCxn id="57" idx="1"/>
          </p:cNvCxnSpPr>
          <p:nvPr/>
        </p:nvCxnSpPr>
        <p:spPr>
          <a:xfrm flipV="1">
            <a:off x="2948290" y="4180026"/>
            <a:ext cx="695390" cy="431585"/>
          </a:xfrm>
          <a:prstGeom prst="bentConnector3">
            <a:avLst>
              <a:gd name="adj1" fmla="val 50000"/>
            </a:avLst>
          </a:prstGeom>
          <a:ln w="57150">
            <a:solidFill>
              <a:srgbClr val="FAC56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연결선: 꺾임 60">
            <a:extLst>
              <a:ext uri="{FF2B5EF4-FFF2-40B4-BE49-F238E27FC236}">
                <a16:creationId xmlns:a16="http://schemas.microsoft.com/office/drawing/2014/main" xmlns="" id="{985A81B6-4876-41B6-8A69-2DBF3CCB9862}"/>
              </a:ext>
            </a:extLst>
          </p:cNvPr>
          <p:cNvCxnSpPr>
            <a:cxnSpLocks/>
            <a:stCxn id="69" idx="3"/>
            <a:endCxn id="57" idx="1"/>
          </p:cNvCxnSpPr>
          <p:nvPr/>
        </p:nvCxnSpPr>
        <p:spPr>
          <a:xfrm flipV="1">
            <a:off x="2948288" y="4180026"/>
            <a:ext cx="695392" cy="902538"/>
          </a:xfrm>
          <a:prstGeom prst="bentConnector3">
            <a:avLst>
              <a:gd name="adj1" fmla="val 50000"/>
            </a:avLst>
          </a:prstGeom>
          <a:ln w="57150">
            <a:solidFill>
              <a:srgbClr val="FAC56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연결선: 꺾임 60">
            <a:extLst>
              <a:ext uri="{FF2B5EF4-FFF2-40B4-BE49-F238E27FC236}">
                <a16:creationId xmlns:a16="http://schemas.microsoft.com/office/drawing/2014/main" xmlns="" id="{985A81B6-4876-41B6-8A69-2DBF3CCB9862}"/>
              </a:ext>
            </a:extLst>
          </p:cNvPr>
          <p:cNvCxnSpPr>
            <a:cxnSpLocks/>
            <a:stCxn id="70" idx="3"/>
            <a:endCxn id="57" idx="1"/>
          </p:cNvCxnSpPr>
          <p:nvPr/>
        </p:nvCxnSpPr>
        <p:spPr>
          <a:xfrm flipV="1">
            <a:off x="2948290" y="4180026"/>
            <a:ext cx="695390" cy="1390398"/>
          </a:xfrm>
          <a:prstGeom prst="bentConnector3">
            <a:avLst>
              <a:gd name="adj1" fmla="val 50000"/>
            </a:avLst>
          </a:prstGeom>
          <a:ln w="57150">
            <a:solidFill>
              <a:srgbClr val="FAC56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연결선: 꺾임 60">
            <a:extLst>
              <a:ext uri="{FF2B5EF4-FFF2-40B4-BE49-F238E27FC236}">
                <a16:creationId xmlns:a16="http://schemas.microsoft.com/office/drawing/2014/main" xmlns="" id="{985A81B6-4876-41B6-8A69-2DBF3CCB9862}"/>
              </a:ext>
            </a:extLst>
          </p:cNvPr>
          <p:cNvCxnSpPr>
            <a:cxnSpLocks/>
            <a:stCxn id="71" idx="3"/>
            <a:endCxn id="57" idx="1"/>
          </p:cNvCxnSpPr>
          <p:nvPr/>
        </p:nvCxnSpPr>
        <p:spPr>
          <a:xfrm flipV="1">
            <a:off x="2948290" y="4180026"/>
            <a:ext cx="695390" cy="1889522"/>
          </a:xfrm>
          <a:prstGeom prst="bentConnector3">
            <a:avLst>
              <a:gd name="adj1" fmla="val 50000"/>
            </a:avLst>
          </a:prstGeom>
          <a:ln w="57150">
            <a:solidFill>
              <a:srgbClr val="FAC56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正方形/長方形 19"/>
          <p:cNvSpPr/>
          <p:nvPr/>
        </p:nvSpPr>
        <p:spPr>
          <a:xfrm>
            <a:off x="3999612" y="2178970"/>
            <a:ext cx="1718040" cy="162389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ja-JP" altLang="en-US"/>
          </a:p>
        </p:txBody>
      </p:sp>
      <p:pic>
        <p:nvPicPr>
          <p:cNvPr id="116" name="그림 11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213486" y="2348974"/>
            <a:ext cx="1290292" cy="1290292"/>
          </a:xfrm>
          <a:prstGeom prst="rect">
            <a:avLst/>
          </a:prstGeom>
        </p:spPr>
      </p:pic>
      <p:sp>
        <p:nvSpPr>
          <p:cNvPr id="131" name="TextBox 130">
            <a:extLst>
              <a:ext uri="{FF2B5EF4-FFF2-40B4-BE49-F238E27FC236}">
                <a16:creationId xmlns:a16="http://schemas.microsoft.com/office/drawing/2014/main" xmlns="" id="{19542BCA-EF1F-40F7-8490-3A86C77DFE1D}"/>
              </a:ext>
            </a:extLst>
          </p:cNvPr>
          <p:cNvSpPr txBox="1"/>
          <p:nvPr/>
        </p:nvSpPr>
        <p:spPr>
          <a:xfrm>
            <a:off x="4243077" y="1749315"/>
            <a:ext cx="12875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자취세끼 서버</a:t>
            </a:r>
            <a:endParaRPr lang="ko-KR" altLang="en-US" sz="14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132" name="그림 131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312" y="1799588"/>
            <a:ext cx="990344" cy="990344"/>
          </a:xfrm>
          <a:prstGeom prst="rect">
            <a:avLst/>
          </a:prstGeom>
        </p:spPr>
      </p:pic>
      <p:cxnSp>
        <p:nvCxnSpPr>
          <p:cNvPr id="161" name="연결선: 꺾임 60">
            <a:extLst>
              <a:ext uri="{FF2B5EF4-FFF2-40B4-BE49-F238E27FC236}">
                <a16:creationId xmlns:a16="http://schemas.microsoft.com/office/drawing/2014/main" xmlns="" id="{985A81B6-4876-41B6-8A69-2DBF3CCB9862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099190" y="4648183"/>
            <a:ext cx="300480" cy="12700"/>
          </a:xfrm>
          <a:prstGeom prst="bentConnector3">
            <a:avLst>
              <a:gd name="adj1" fmla="val 50000"/>
            </a:avLst>
          </a:prstGeom>
          <a:ln w="57150">
            <a:solidFill>
              <a:srgbClr val="FAC56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6" name="그림 16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3999612" y="4946928"/>
            <a:ext cx="1748647" cy="810308"/>
          </a:xfrm>
          <a:prstGeom prst="rect">
            <a:avLst/>
          </a:prstGeom>
        </p:spPr>
      </p:pic>
      <p:cxnSp>
        <p:nvCxnSpPr>
          <p:cNvPr id="174" name="연결선: 꺾임 60">
            <a:extLst>
              <a:ext uri="{FF2B5EF4-FFF2-40B4-BE49-F238E27FC236}">
                <a16:creationId xmlns:a16="http://schemas.microsoft.com/office/drawing/2014/main" xmlns="" id="{985A81B6-4876-41B6-8A69-2DBF3CCB9862}"/>
              </a:ext>
            </a:extLst>
          </p:cNvPr>
          <p:cNvCxnSpPr>
            <a:cxnSpLocks/>
          </p:cNvCxnSpPr>
          <p:nvPr/>
        </p:nvCxnSpPr>
        <p:spPr>
          <a:xfrm rot="16200000" flipH="1">
            <a:off x="5191809" y="4663724"/>
            <a:ext cx="344261" cy="1"/>
          </a:xfrm>
          <a:prstGeom prst="bentConnector3">
            <a:avLst>
              <a:gd name="adj1" fmla="val 50000"/>
            </a:avLst>
          </a:prstGeom>
          <a:ln w="57150">
            <a:solidFill>
              <a:srgbClr val="FAC56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TextBox 183">
            <a:extLst>
              <a:ext uri="{FF2B5EF4-FFF2-40B4-BE49-F238E27FC236}">
                <a16:creationId xmlns:a16="http://schemas.microsoft.com/office/drawing/2014/main" xmlns="" id="{19542BCA-EF1F-40F7-8490-3A86C77DFE1D}"/>
              </a:ext>
            </a:extLst>
          </p:cNvPr>
          <p:cNvSpPr txBox="1"/>
          <p:nvPr/>
        </p:nvSpPr>
        <p:spPr>
          <a:xfrm>
            <a:off x="4068349" y="5959161"/>
            <a:ext cx="16369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통합 데이터베이스</a:t>
            </a:r>
            <a:endParaRPr lang="ko-KR" altLang="en-US" sz="14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45388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theme/theme1.xml><?xml version="1.0" encoding="utf-8"?>
<a:theme xmlns:a="http://schemas.openxmlformats.org/drawingml/2006/main" name="Office 테마">
  <a:themeElements>
    <a:clrScheme name="메트로">
      <a:dk1>
        <a:sysClr val="windowText" lastClr="000000"/>
      </a:dk1>
      <a:lt1>
        <a:sysClr val="window" lastClr="FFFFFF"/>
      </a:lt1>
      <a:dk2>
        <a:srgbClr val="4E5B6F"/>
      </a:dk2>
      <a:lt2>
        <a:srgbClr val="D6ECFF"/>
      </a:lt2>
      <a:accent1>
        <a:srgbClr val="7FD13B"/>
      </a:accent1>
      <a:accent2>
        <a:srgbClr val="EA157A"/>
      </a:accent2>
      <a:accent3>
        <a:srgbClr val="FEB80A"/>
      </a:accent3>
      <a:accent4>
        <a:srgbClr val="00ADDC"/>
      </a:accent4>
      <a:accent5>
        <a:srgbClr val="738AC8"/>
      </a:accent5>
      <a:accent6>
        <a:srgbClr val="1AB39F"/>
      </a:accent6>
      <a:hlink>
        <a:srgbClr val="EB8803"/>
      </a:hlink>
      <a:folHlink>
        <a:srgbClr val="5F7791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145</TotalTime>
  <Words>485</Words>
  <Application>Microsoft Office PowerPoint</Application>
  <PresentationFormat>A4 용지(210x297mm)</PresentationFormat>
  <Paragraphs>131</Paragraphs>
  <Slides>17</Slides>
  <Notes>1</Notes>
  <HiddenSlides>0</HiddenSlides>
  <MMClips>2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4" baseType="lpstr">
      <vt:lpstr>굴림</vt:lpstr>
      <vt:lpstr>Arial</vt:lpstr>
      <vt:lpstr>맑은 고딕</vt:lpstr>
      <vt:lpstr>Helvetica Neue Thin</vt:lpstr>
      <vt:lpstr>함초롬돋움</vt:lpstr>
      <vt:lpstr>ＭＳ Ｐゴシック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Angry MOMO Presentation</dc:title>
  <dc:creator>madeit-top1</dc:creator>
  <cp:lastModifiedBy>mycom</cp:lastModifiedBy>
  <cp:revision>281</cp:revision>
  <dcterms:created xsi:type="dcterms:W3CDTF">2014-08-30T22:01:36Z</dcterms:created>
  <dcterms:modified xsi:type="dcterms:W3CDTF">2019-11-10T15:18:54Z</dcterms:modified>
</cp:coreProperties>
</file>